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19" r:id="rId1"/>
  </p:sldMasterIdLst>
  <p:notesMasterIdLst>
    <p:notesMasterId r:id="rId26"/>
  </p:notesMasterIdLst>
  <p:handoutMasterIdLst>
    <p:handoutMasterId r:id="rId27"/>
  </p:handoutMasterIdLst>
  <p:sldIdLst>
    <p:sldId id="256" r:id="rId2"/>
    <p:sldId id="258" r:id="rId3"/>
    <p:sldId id="293" r:id="rId4"/>
    <p:sldId id="259" r:id="rId5"/>
    <p:sldId id="282" r:id="rId6"/>
    <p:sldId id="265" r:id="rId7"/>
    <p:sldId id="266" r:id="rId8"/>
    <p:sldId id="267" r:id="rId9"/>
    <p:sldId id="272" r:id="rId10"/>
    <p:sldId id="271" r:id="rId11"/>
    <p:sldId id="273" r:id="rId12"/>
    <p:sldId id="263" r:id="rId13"/>
    <p:sldId id="280" r:id="rId14"/>
    <p:sldId id="261" r:id="rId15"/>
    <p:sldId id="268" r:id="rId16"/>
    <p:sldId id="269" r:id="rId17"/>
    <p:sldId id="281" r:id="rId18"/>
    <p:sldId id="291" r:id="rId19"/>
    <p:sldId id="292" r:id="rId20"/>
    <p:sldId id="294" r:id="rId21"/>
    <p:sldId id="275" r:id="rId22"/>
    <p:sldId id="283" r:id="rId23"/>
    <p:sldId id="277" r:id="rId24"/>
    <p:sldId id="279" r:id="rId25"/>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0BB5"/>
    <a:srgbClr val="070525"/>
    <a:srgbClr val="FC8604"/>
    <a:srgbClr val="AA6856"/>
    <a:srgbClr val="FFCCCC"/>
    <a:srgbClr val="E894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27" autoAdjust="0"/>
  </p:normalViewPr>
  <p:slideViewPr>
    <p:cSldViewPr snapToGrid="0">
      <p:cViewPr varScale="1">
        <p:scale>
          <a:sx n="114" d="100"/>
          <a:sy n="114" d="100"/>
        </p:scale>
        <p:origin x="474" y="102"/>
      </p:cViewPr>
      <p:guideLst/>
    </p:cSldViewPr>
  </p:slideViewPr>
  <p:notesTextViewPr>
    <p:cViewPr>
      <p:scale>
        <a:sx n="1" d="1"/>
        <a:sy n="1" d="1"/>
      </p:scale>
      <p:origin x="0" y="0"/>
    </p:cViewPr>
  </p:notesTextViewPr>
  <p:notesViewPr>
    <p:cSldViewPr snapToGrid="0">
      <p:cViewPr varScale="1">
        <p:scale>
          <a:sx n="71" d="100"/>
          <a:sy n="71" d="100"/>
        </p:scale>
        <p:origin x="219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2024/25 Assessment Roll</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B647-4FB3-A3F8-729434ADDCC4}"/>
              </c:ext>
            </c:extLst>
          </c:dPt>
          <c:dPt>
            <c:idx val="1"/>
            <c:bubble3D val="0"/>
            <c:spPr>
              <a:solidFill>
                <a:srgbClr val="FC860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B647-4FB3-A3F8-729434ADDCC4}"/>
              </c:ext>
            </c:extLst>
          </c:dPt>
          <c:dPt>
            <c:idx val="2"/>
            <c:bubble3D val="0"/>
            <c:spPr>
              <a:solidFill>
                <a:schemeClr val="bg1">
                  <a:lumMod val="6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B647-4FB3-A3F8-729434ADDCC4}"/>
              </c:ext>
            </c:extLst>
          </c:dPt>
          <c:dPt>
            <c:idx val="3"/>
            <c:bubble3D val="0"/>
            <c:spPr>
              <a:solidFill>
                <a:srgbClr val="FFC0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B647-4FB3-A3F8-729434ADDCC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Residential</c:v>
                </c:pt>
                <c:pt idx="1">
                  <c:v>Commercial</c:v>
                </c:pt>
                <c:pt idx="2">
                  <c:v>Agricultural</c:v>
                </c:pt>
                <c:pt idx="3">
                  <c:v>Unsecured</c:v>
                </c:pt>
              </c:strCache>
            </c:strRef>
          </c:cat>
          <c:val>
            <c:numRef>
              <c:f>Sheet1!$B$2:$B$5</c:f>
              <c:numCache>
                <c:formatCode>General</c:formatCode>
                <c:ptCount val="4"/>
                <c:pt idx="0">
                  <c:v>7281041019</c:v>
                </c:pt>
                <c:pt idx="1">
                  <c:v>2325608061</c:v>
                </c:pt>
                <c:pt idx="2">
                  <c:v>4578328441</c:v>
                </c:pt>
                <c:pt idx="3">
                  <c:v>1361125438</c:v>
                </c:pt>
              </c:numCache>
            </c:numRef>
          </c:val>
          <c:extLst>
            <c:ext xmlns:c16="http://schemas.microsoft.com/office/drawing/2014/chart" uri="{C3380CC4-5D6E-409C-BE32-E72D297353CC}">
              <c16:uniqueId val="{00000000-76CF-47B8-8BBC-EC7CE8EB961E}"/>
            </c:ext>
          </c:extLst>
        </c:ser>
        <c:dLbls>
          <c:dLblPos val="ctr"/>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43AAB556-5349-4FD0-ADBB-9E2A2B8E853A}" type="datetimeFigureOut">
              <a:rPr lang="en-US" smtClean="0"/>
              <a:t>7/15/2024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2EEE9DF8-A672-4020-B1F8-0A528C6C5230}" type="slidenum">
              <a:rPr lang="en-US" smtClean="0"/>
              <a:t>‹#›</a:t>
            </a:fld>
            <a:endParaRPr lang="en-US"/>
          </a:p>
        </p:txBody>
      </p:sp>
    </p:spTree>
    <p:extLst>
      <p:ext uri="{BB962C8B-B14F-4D97-AF65-F5344CB8AC3E}">
        <p14:creationId xmlns:p14="http://schemas.microsoft.com/office/powerpoint/2010/main" val="233231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5B5DD33F-5E38-4B95-B653-DF563D513B37}" type="datetimeFigureOut">
              <a:rPr lang="en-US" smtClean="0"/>
              <a:t>7/15/2024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6C796A04-9CEF-44F3-8394-133B5A3666CB}" type="slidenum">
              <a:rPr lang="en-US" smtClean="0"/>
              <a:t>‹#›</a:t>
            </a:fld>
            <a:endParaRPr lang="en-US"/>
          </a:p>
        </p:txBody>
      </p:sp>
    </p:spTree>
    <p:extLst>
      <p:ext uri="{BB962C8B-B14F-4D97-AF65-F5344CB8AC3E}">
        <p14:creationId xmlns:p14="http://schemas.microsoft.com/office/powerpoint/2010/main" val="1183919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796A04-9CEF-44F3-8394-133B5A3666CB}" type="slidenum">
              <a:rPr lang="en-US" smtClean="0"/>
              <a:t>1</a:t>
            </a:fld>
            <a:endParaRPr lang="en-US"/>
          </a:p>
        </p:txBody>
      </p:sp>
    </p:spTree>
    <p:extLst>
      <p:ext uri="{BB962C8B-B14F-4D97-AF65-F5344CB8AC3E}">
        <p14:creationId xmlns:p14="http://schemas.microsoft.com/office/powerpoint/2010/main" val="436254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49% reduction which significantly impacts the City of Avenal.</a:t>
            </a:r>
          </a:p>
        </p:txBody>
      </p:sp>
      <p:sp>
        <p:nvSpPr>
          <p:cNvPr id="4" name="Slide Number Placeholder 3"/>
          <p:cNvSpPr>
            <a:spLocks noGrp="1"/>
          </p:cNvSpPr>
          <p:nvPr>
            <p:ph type="sldNum" sz="quarter" idx="10"/>
          </p:nvPr>
        </p:nvSpPr>
        <p:spPr/>
        <p:txBody>
          <a:bodyPr/>
          <a:lstStyle/>
          <a:p>
            <a:fld id="{6C796A04-9CEF-44F3-8394-133B5A3666CB}" type="slidenum">
              <a:rPr lang="en-US" smtClean="0"/>
              <a:t>11</a:t>
            </a:fld>
            <a:endParaRPr lang="en-US"/>
          </a:p>
        </p:txBody>
      </p:sp>
    </p:spTree>
    <p:extLst>
      <p:ext uri="{BB962C8B-B14F-4D97-AF65-F5344CB8AC3E}">
        <p14:creationId xmlns:p14="http://schemas.microsoft.com/office/powerpoint/2010/main" val="4109648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a:t>
            </a:r>
            <a:r>
              <a:rPr lang="en-US" baseline="0" dirty="0"/>
              <a:t> </a:t>
            </a:r>
            <a:r>
              <a:rPr lang="en-US" dirty="0"/>
              <a:t>39</a:t>
            </a:r>
            <a:r>
              <a:rPr lang="en-US" baseline="0" dirty="0"/>
              <a:t> from 2020 with about $</a:t>
            </a:r>
            <a:r>
              <a:rPr lang="en-US" dirty="0"/>
              <a:t>5.1</a:t>
            </a:r>
            <a:r>
              <a:rPr lang="en-US" baseline="0" dirty="0"/>
              <a:t> mil more in value transferred </a:t>
            </a:r>
            <a:endParaRPr lang="en-US" dirty="0"/>
          </a:p>
        </p:txBody>
      </p:sp>
      <p:sp>
        <p:nvSpPr>
          <p:cNvPr id="4" name="Slide Number Placeholder 3"/>
          <p:cNvSpPr>
            <a:spLocks noGrp="1"/>
          </p:cNvSpPr>
          <p:nvPr>
            <p:ph type="sldNum" sz="quarter" idx="10"/>
          </p:nvPr>
        </p:nvSpPr>
        <p:spPr/>
        <p:txBody>
          <a:bodyPr/>
          <a:lstStyle/>
          <a:p>
            <a:fld id="{6C796A04-9CEF-44F3-8394-133B5A3666CB}" type="slidenum">
              <a:rPr lang="en-US" smtClean="0"/>
              <a:t>12</a:t>
            </a:fld>
            <a:endParaRPr lang="en-US"/>
          </a:p>
        </p:txBody>
      </p:sp>
    </p:spTree>
    <p:extLst>
      <p:ext uri="{BB962C8B-B14F-4D97-AF65-F5344CB8AC3E}">
        <p14:creationId xmlns:p14="http://schemas.microsoft.com/office/powerpoint/2010/main" val="3405528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96A04-9CEF-44F3-8394-133B5A3666CB}" type="slidenum">
              <a:rPr lang="en-US" smtClean="0"/>
              <a:t>13</a:t>
            </a:fld>
            <a:endParaRPr lang="en-US"/>
          </a:p>
        </p:txBody>
      </p:sp>
    </p:spTree>
    <p:extLst>
      <p:ext uri="{BB962C8B-B14F-4D97-AF65-F5344CB8AC3E}">
        <p14:creationId xmlns:p14="http://schemas.microsoft.com/office/powerpoint/2010/main" val="4030209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640" y="3373756"/>
            <a:ext cx="7437120" cy="381816"/>
          </a:xfrm>
        </p:spPr>
        <p:txBody>
          <a:bodyPr/>
          <a:lstStyle/>
          <a:p>
            <a:r>
              <a:rPr lang="en-US" altLang="en-US" dirty="0">
                <a:latin typeface="Arial" panose="020B0604020202020204" pitchFamily="34" charset="0"/>
              </a:rPr>
              <a:t>This table demonstrates the uneven growth of our roll across the county </a:t>
            </a:r>
            <a:endParaRPr lang="en-US" dirty="0"/>
          </a:p>
        </p:txBody>
      </p:sp>
      <p:sp>
        <p:nvSpPr>
          <p:cNvPr id="4" name="Slide Number Placeholder 3"/>
          <p:cNvSpPr>
            <a:spLocks noGrp="1"/>
          </p:cNvSpPr>
          <p:nvPr>
            <p:ph type="sldNum" sz="quarter" idx="10"/>
          </p:nvPr>
        </p:nvSpPr>
        <p:spPr/>
        <p:txBody>
          <a:bodyPr/>
          <a:lstStyle/>
          <a:p>
            <a:fld id="{6C796A04-9CEF-44F3-8394-133B5A3666CB}" type="slidenum">
              <a:rPr lang="en-US" smtClean="0"/>
              <a:t>14</a:t>
            </a:fld>
            <a:endParaRPr lang="en-US"/>
          </a:p>
        </p:txBody>
      </p:sp>
    </p:spTree>
    <p:extLst>
      <p:ext uri="{BB962C8B-B14F-4D97-AF65-F5344CB8AC3E}">
        <p14:creationId xmlns:p14="http://schemas.microsoft.com/office/powerpoint/2010/main" val="4144564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96A04-9CEF-44F3-8394-133B5A3666CB}" type="slidenum">
              <a:rPr lang="en-US" smtClean="0"/>
              <a:t>15</a:t>
            </a:fld>
            <a:endParaRPr lang="en-US"/>
          </a:p>
        </p:txBody>
      </p:sp>
    </p:spTree>
    <p:extLst>
      <p:ext uri="{BB962C8B-B14F-4D97-AF65-F5344CB8AC3E}">
        <p14:creationId xmlns:p14="http://schemas.microsoft.com/office/powerpoint/2010/main" val="2913868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96A04-9CEF-44F3-8394-133B5A3666CB}" type="slidenum">
              <a:rPr lang="en-US" smtClean="0"/>
              <a:t>16</a:t>
            </a:fld>
            <a:endParaRPr lang="en-US"/>
          </a:p>
        </p:txBody>
      </p:sp>
    </p:spTree>
    <p:extLst>
      <p:ext uri="{BB962C8B-B14F-4D97-AF65-F5344CB8AC3E}">
        <p14:creationId xmlns:p14="http://schemas.microsoft.com/office/powerpoint/2010/main" val="3759662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 are Leprino</a:t>
            </a:r>
          </a:p>
        </p:txBody>
      </p:sp>
      <p:sp>
        <p:nvSpPr>
          <p:cNvPr id="4" name="Slide Number Placeholder 3"/>
          <p:cNvSpPr>
            <a:spLocks noGrp="1"/>
          </p:cNvSpPr>
          <p:nvPr>
            <p:ph type="sldNum" sz="quarter" idx="10"/>
          </p:nvPr>
        </p:nvSpPr>
        <p:spPr/>
        <p:txBody>
          <a:bodyPr/>
          <a:lstStyle/>
          <a:p>
            <a:fld id="{6C796A04-9CEF-44F3-8394-133B5A3666CB}" type="slidenum">
              <a:rPr lang="en-US" smtClean="0"/>
              <a:t>17</a:t>
            </a:fld>
            <a:endParaRPr lang="en-US"/>
          </a:p>
        </p:txBody>
      </p:sp>
    </p:spTree>
    <p:extLst>
      <p:ext uri="{BB962C8B-B14F-4D97-AF65-F5344CB8AC3E}">
        <p14:creationId xmlns:p14="http://schemas.microsoft.com/office/powerpoint/2010/main" val="2054946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96A04-9CEF-44F3-8394-133B5A3666CB}" type="slidenum">
              <a:rPr lang="en-US" smtClean="0"/>
              <a:t>18</a:t>
            </a:fld>
            <a:endParaRPr lang="en-US"/>
          </a:p>
        </p:txBody>
      </p:sp>
    </p:spTree>
    <p:extLst>
      <p:ext uri="{BB962C8B-B14F-4D97-AF65-F5344CB8AC3E}">
        <p14:creationId xmlns:p14="http://schemas.microsoft.com/office/powerpoint/2010/main" val="2169299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96A04-9CEF-44F3-8394-133B5A3666CB}" type="slidenum">
              <a:rPr lang="en-US" smtClean="0"/>
              <a:t>19</a:t>
            </a:fld>
            <a:endParaRPr lang="en-US"/>
          </a:p>
        </p:txBody>
      </p:sp>
    </p:spTree>
    <p:extLst>
      <p:ext uri="{BB962C8B-B14F-4D97-AF65-F5344CB8AC3E}">
        <p14:creationId xmlns:p14="http://schemas.microsoft.com/office/powerpoint/2010/main" val="1372773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96A04-9CEF-44F3-8394-133B5A3666CB}" type="slidenum">
              <a:rPr lang="en-US" smtClean="0"/>
              <a:t>21</a:t>
            </a:fld>
            <a:endParaRPr lang="en-US"/>
          </a:p>
        </p:txBody>
      </p:sp>
    </p:spTree>
    <p:extLst>
      <p:ext uri="{BB962C8B-B14F-4D97-AF65-F5344CB8AC3E}">
        <p14:creationId xmlns:p14="http://schemas.microsoft.com/office/powerpoint/2010/main" val="3367098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a:t>
            </a:r>
            <a:r>
              <a:rPr lang="en-US" baseline="0" dirty="0"/>
              <a:t> year was </a:t>
            </a:r>
            <a:r>
              <a:rPr lang="en-US" dirty="0"/>
              <a:t>just under $12</a:t>
            </a:r>
            <a:r>
              <a:rPr lang="en-US" baseline="0" dirty="0"/>
              <a:t> Billion</a:t>
            </a:r>
            <a:endParaRPr lang="en-US" dirty="0"/>
          </a:p>
        </p:txBody>
      </p:sp>
      <p:sp>
        <p:nvSpPr>
          <p:cNvPr id="4" name="Slide Number Placeholder 3"/>
          <p:cNvSpPr>
            <a:spLocks noGrp="1"/>
          </p:cNvSpPr>
          <p:nvPr>
            <p:ph type="sldNum" sz="quarter" idx="10"/>
          </p:nvPr>
        </p:nvSpPr>
        <p:spPr/>
        <p:txBody>
          <a:bodyPr/>
          <a:lstStyle/>
          <a:p>
            <a:fld id="{6C796A04-9CEF-44F3-8394-133B5A3666CB}" type="slidenum">
              <a:rPr lang="en-US" smtClean="0"/>
              <a:t>2</a:t>
            </a:fld>
            <a:endParaRPr lang="en-US"/>
          </a:p>
        </p:txBody>
      </p:sp>
    </p:spTree>
    <p:extLst>
      <p:ext uri="{BB962C8B-B14F-4D97-AF65-F5344CB8AC3E}">
        <p14:creationId xmlns:p14="http://schemas.microsoft.com/office/powerpoint/2010/main" val="1146799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96A04-9CEF-44F3-8394-133B5A3666CB}" type="slidenum">
              <a:rPr lang="en-US" smtClean="0"/>
              <a:t>22</a:t>
            </a:fld>
            <a:endParaRPr lang="en-US"/>
          </a:p>
        </p:txBody>
      </p:sp>
    </p:spTree>
    <p:extLst>
      <p:ext uri="{BB962C8B-B14F-4D97-AF65-F5344CB8AC3E}">
        <p14:creationId xmlns:p14="http://schemas.microsoft.com/office/powerpoint/2010/main" val="2498096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96A04-9CEF-44F3-8394-133B5A3666CB}" type="slidenum">
              <a:rPr lang="en-US" smtClean="0"/>
              <a:t>23</a:t>
            </a:fld>
            <a:endParaRPr lang="en-US"/>
          </a:p>
        </p:txBody>
      </p:sp>
    </p:spTree>
    <p:extLst>
      <p:ext uri="{BB962C8B-B14F-4D97-AF65-F5344CB8AC3E}">
        <p14:creationId xmlns:p14="http://schemas.microsoft.com/office/powerpoint/2010/main" val="1411494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96A04-9CEF-44F3-8394-133B5A3666CB}" type="slidenum">
              <a:rPr lang="en-US" smtClean="0"/>
              <a:t>24</a:t>
            </a:fld>
            <a:endParaRPr lang="en-US"/>
          </a:p>
        </p:txBody>
      </p:sp>
    </p:spTree>
    <p:extLst>
      <p:ext uri="{BB962C8B-B14F-4D97-AF65-F5344CB8AC3E}">
        <p14:creationId xmlns:p14="http://schemas.microsoft.com/office/powerpoint/2010/main" val="2266676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96A04-9CEF-44F3-8394-133B5A3666CB}" type="slidenum">
              <a:rPr lang="en-US" smtClean="0"/>
              <a:t>4</a:t>
            </a:fld>
            <a:endParaRPr lang="en-US"/>
          </a:p>
        </p:txBody>
      </p:sp>
    </p:spTree>
    <p:extLst>
      <p:ext uri="{BB962C8B-B14F-4D97-AF65-F5344CB8AC3E}">
        <p14:creationId xmlns:p14="http://schemas.microsoft.com/office/powerpoint/2010/main" val="1845250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96A04-9CEF-44F3-8394-133B5A3666CB}" type="slidenum">
              <a:rPr lang="en-US" smtClean="0"/>
              <a:t>5</a:t>
            </a:fld>
            <a:endParaRPr lang="en-US"/>
          </a:p>
        </p:txBody>
      </p:sp>
    </p:spTree>
    <p:extLst>
      <p:ext uri="{BB962C8B-B14F-4D97-AF65-F5344CB8AC3E}">
        <p14:creationId xmlns:p14="http://schemas.microsoft.com/office/powerpoint/2010/main" val="996842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amounts to $125.3 million in total tax paid by the property owners of Kings County, not counting the State assessed properties.</a:t>
            </a:r>
          </a:p>
        </p:txBody>
      </p:sp>
      <p:sp>
        <p:nvSpPr>
          <p:cNvPr id="4" name="Slide Number Placeholder 3"/>
          <p:cNvSpPr>
            <a:spLocks noGrp="1"/>
          </p:cNvSpPr>
          <p:nvPr>
            <p:ph type="sldNum" sz="quarter" idx="10"/>
          </p:nvPr>
        </p:nvSpPr>
        <p:spPr/>
        <p:txBody>
          <a:bodyPr/>
          <a:lstStyle/>
          <a:p>
            <a:fld id="{6C796A04-9CEF-44F3-8394-133B5A3666CB}" type="slidenum">
              <a:rPr lang="en-US" smtClean="0"/>
              <a:t>6</a:t>
            </a:fld>
            <a:endParaRPr lang="en-US"/>
          </a:p>
        </p:txBody>
      </p:sp>
    </p:spTree>
    <p:extLst>
      <p:ext uri="{BB962C8B-B14F-4D97-AF65-F5344CB8AC3E}">
        <p14:creationId xmlns:p14="http://schemas.microsoft.com/office/powerpoint/2010/main" val="284362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96A04-9CEF-44F3-8394-133B5A3666CB}" type="slidenum">
              <a:rPr lang="en-US" smtClean="0"/>
              <a:t>7</a:t>
            </a:fld>
            <a:endParaRPr lang="en-US"/>
          </a:p>
        </p:txBody>
      </p:sp>
    </p:spTree>
    <p:extLst>
      <p:ext uri="{BB962C8B-B14F-4D97-AF65-F5344CB8AC3E}">
        <p14:creationId xmlns:p14="http://schemas.microsoft.com/office/powerpoint/2010/main" val="751002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96A04-9CEF-44F3-8394-133B5A3666CB}" type="slidenum">
              <a:rPr lang="en-US" smtClean="0"/>
              <a:t>8</a:t>
            </a:fld>
            <a:endParaRPr lang="en-US"/>
          </a:p>
        </p:txBody>
      </p:sp>
    </p:spTree>
    <p:extLst>
      <p:ext uri="{BB962C8B-B14F-4D97-AF65-F5344CB8AC3E}">
        <p14:creationId xmlns:p14="http://schemas.microsoft.com/office/powerpoint/2010/main" val="3436530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96A04-9CEF-44F3-8394-133B5A3666CB}" type="slidenum">
              <a:rPr lang="en-US" smtClean="0"/>
              <a:t>9</a:t>
            </a:fld>
            <a:endParaRPr lang="en-US"/>
          </a:p>
        </p:txBody>
      </p:sp>
    </p:spTree>
    <p:extLst>
      <p:ext uri="{BB962C8B-B14F-4D97-AF65-F5344CB8AC3E}">
        <p14:creationId xmlns:p14="http://schemas.microsoft.com/office/powerpoint/2010/main" val="4291220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796A04-9CEF-44F3-8394-133B5A3666CB}" type="slidenum">
              <a:rPr lang="en-US" smtClean="0"/>
              <a:t>10</a:t>
            </a:fld>
            <a:endParaRPr lang="en-US"/>
          </a:p>
        </p:txBody>
      </p:sp>
    </p:spTree>
    <p:extLst>
      <p:ext uri="{BB962C8B-B14F-4D97-AF65-F5344CB8AC3E}">
        <p14:creationId xmlns:p14="http://schemas.microsoft.com/office/powerpoint/2010/main" val="457537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F3C641-060F-4926-A83B-52ECB5777176}"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816272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23D9F5-18AF-4EDF-BC6A-8D079BC209E1}"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7674106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23D9F5-18AF-4EDF-BC6A-8D079BC209E1}"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3773150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23D9F5-18AF-4EDF-BC6A-8D079BC209E1}"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0143663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23D9F5-18AF-4EDF-BC6A-8D079BC209E1}"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0042912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23D9F5-18AF-4EDF-BC6A-8D079BC209E1}"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85497194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EDF5CA-9BA4-4954-B5A1-92151A00977F}"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347188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F67E73-564F-4938-A873-F79D93E7BD77}"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573948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5AC614-657D-4DC7-B86D-0EB87D3DEEE5}"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29453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2F010B-8B27-4525-BB3A-30628C9EF6D2}" type="datetime1">
              <a:rPr lang="en-US" smtClean="0"/>
              <a:t>7/15/2024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641565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CCB388-6C12-4E92-AE02-7FA3B265B672}" type="datetime1">
              <a:rPr lang="en-US" smtClean="0"/>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44445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1B8319-713D-499F-9B96-CB54A69C6564}" type="datetime1">
              <a:rPr lang="en-US" smtClean="0"/>
              <a:t>7/15/2024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2268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DE58EE-C7E1-41D6-9E2C-2F68AF80CCEA}" type="datetime1">
              <a:rPr lang="en-US" smtClean="0"/>
              <a:t>7/15/2024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067358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52CF3-84F0-45B0-997B-B537A3EA8CA5}" type="datetime1">
              <a:rPr lang="en-US" smtClean="0"/>
              <a:t>7/15/2024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43528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D70F74-B2BD-40FA-B496-219A13CEF907}" type="datetime1">
              <a:rPr lang="en-US" smtClean="0"/>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050097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39365B-4B4B-4ACA-A157-959677D2BBFB}" type="datetime1">
              <a:rPr lang="en-US" smtClean="0"/>
              <a:t>7/15/2024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97752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23D9F5-18AF-4EDF-BC6A-8D079BC209E1}" type="datetime1">
              <a:rPr lang="en-US" smtClean="0"/>
              <a:t>7/15/2024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73073898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85969" y="4355781"/>
            <a:ext cx="8288032" cy="1096648"/>
          </a:xfrm>
        </p:spPr>
        <p:txBody>
          <a:bodyPr>
            <a:normAutofit fontScale="90000"/>
          </a:bodyPr>
          <a:lstStyle/>
          <a:p>
            <a:pPr algn="ctr">
              <a:lnSpc>
                <a:spcPct val="90000"/>
              </a:lnSpc>
            </a:pPr>
            <a:r>
              <a:rPr lang="en-US" sz="4000" b="1" dirty="0">
                <a:solidFill>
                  <a:schemeClr val="accent2">
                    <a:lumMod val="75000"/>
                  </a:schemeClr>
                </a:solidFill>
              </a:rPr>
              <a:t>2024 ANNUAL REPORT</a:t>
            </a:r>
            <a:br>
              <a:rPr lang="en-US" sz="3400" dirty="0"/>
            </a:br>
            <a:endParaRPr lang="en-US" sz="3400" dirty="0"/>
          </a:p>
        </p:txBody>
      </p:sp>
      <p:sp>
        <p:nvSpPr>
          <p:cNvPr id="3" name="Subtitle 2"/>
          <p:cNvSpPr>
            <a:spLocks noGrp="1"/>
          </p:cNvSpPr>
          <p:nvPr>
            <p:ph type="subTitle" idx="1"/>
          </p:nvPr>
        </p:nvSpPr>
        <p:spPr>
          <a:xfrm>
            <a:off x="918857" y="5334982"/>
            <a:ext cx="4450097" cy="701677"/>
          </a:xfrm>
        </p:spPr>
        <p:txBody>
          <a:bodyPr>
            <a:noAutofit/>
          </a:bodyPr>
          <a:lstStyle/>
          <a:p>
            <a:pPr algn="l">
              <a:lnSpc>
                <a:spcPct val="90000"/>
              </a:lnSpc>
            </a:pPr>
            <a:r>
              <a:rPr lang="en-US" sz="1600" b="1">
                <a:solidFill>
                  <a:schemeClr val="tx1"/>
                </a:solidFill>
              </a:rPr>
              <a:t>OFFICE OF THE ASSESSOR</a:t>
            </a:r>
          </a:p>
          <a:p>
            <a:pPr algn="l">
              <a:lnSpc>
                <a:spcPct val="90000"/>
              </a:lnSpc>
            </a:pPr>
            <a:r>
              <a:rPr lang="en-US" sz="1600">
                <a:solidFill>
                  <a:schemeClr val="tx1"/>
                </a:solidFill>
              </a:rPr>
              <a:t>County of Kings</a:t>
            </a:r>
          </a:p>
          <a:p>
            <a:pPr algn="l">
              <a:lnSpc>
                <a:spcPct val="90000"/>
              </a:lnSpc>
            </a:pPr>
            <a:r>
              <a:rPr lang="en-US" sz="1600">
                <a:solidFill>
                  <a:schemeClr val="tx1"/>
                </a:solidFill>
              </a:rPr>
              <a:t>Kristine Lee, Assessor/Clerk/Recorder</a:t>
            </a:r>
            <a:endParaRPr lang="en-US" sz="1600" dirty="0">
              <a:solidFill>
                <a:schemeClr val="tx1"/>
              </a:solidFill>
            </a:endParaRPr>
          </a:p>
        </p:txBody>
      </p:sp>
      <p:pic>
        <p:nvPicPr>
          <p:cNvPr id="8" name="Picture 7" descr="A group of trees with white blossoms&#10;&#10;Description automatically generated with low confidence">
            <a:extLst>
              <a:ext uri="{FF2B5EF4-FFF2-40B4-BE49-F238E27FC236}">
                <a16:creationId xmlns:a16="http://schemas.microsoft.com/office/drawing/2014/main" id="{32CF4D90-FBCB-434D-98DC-517BA4147EB9}"/>
              </a:ext>
            </a:extLst>
          </p:cNvPr>
          <p:cNvPicPr>
            <a:picLocks noChangeAspect="1"/>
          </p:cNvPicPr>
          <p:nvPr/>
        </p:nvPicPr>
        <p:blipFill>
          <a:blip r:embed="rId4"/>
          <a:stretch>
            <a:fillRect/>
          </a:stretch>
        </p:blipFill>
        <p:spPr>
          <a:xfrm>
            <a:off x="829057" y="0"/>
            <a:ext cx="8512056" cy="4370881"/>
          </a:xfrm>
          <a:prstGeom prst="rect">
            <a:avLst/>
          </a:prstGeom>
        </p:spPr>
      </p:pic>
    </p:spTree>
    <p:extLst>
      <p:ext uri="{BB962C8B-B14F-4D97-AF65-F5344CB8AC3E}">
        <p14:creationId xmlns:p14="http://schemas.microsoft.com/office/powerpoint/2010/main" val="122388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234" y="1"/>
            <a:ext cx="9657566" cy="751562"/>
          </a:xfrm>
          <a:solidFill>
            <a:schemeClr val="accent3">
              <a:lumMod val="60000"/>
              <a:lumOff val="40000"/>
            </a:schemeClr>
          </a:solidFill>
        </p:spPr>
        <p:txBody>
          <a:bodyPr>
            <a:normAutofit fontScale="90000"/>
          </a:bodyPr>
          <a:lstStyle/>
          <a:p>
            <a:pPr algn="ctr"/>
            <a:r>
              <a:rPr lang="en-US" b="1" dirty="0">
                <a:solidFill>
                  <a:schemeClr val="accent2">
                    <a:lumMod val="75000"/>
                  </a:schemeClr>
                </a:solidFill>
              </a:rPr>
              <a:t>2024 SECTION 51 - MARKET VALUE ASSESSMENTS</a:t>
            </a:r>
          </a:p>
        </p:txBody>
      </p:sp>
      <p:sp>
        <p:nvSpPr>
          <p:cNvPr id="3" name="Slide Number Placeholder 2"/>
          <p:cNvSpPr>
            <a:spLocks noGrp="1"/>
          </p:cNvSpPr>
          <p:nvPr>
            <p:ph type="sldNum" sz="quarter" idx="12"/>
          </p:nvPr>
        </p:nvSpPr>
        <p:spPr/>
        <p:txBody>
          <a:bodyPr/>
          <a:lstStyle/>
          <a:p>
            <a:fld id="{69E57DC2-970A-4B3E-BB1C-7A09969E49DF}" type="slidenum">
              <a:rPr lang="en-US" smtClean="0"/>
              <a:t>10</a:t>
            </a:fld>
            <a:endParaRPr lang="en-US" dirty="0"/>
          </a:p>
        </p:txBody>
      </p:sp>
      <p:sp>
        <p:nvSpPr>
          <p:cNvPr id="4" name="Rectangle 3"/>
          <p:cNvSpPr/>
          <p:nvPr/>
        </p:nvSpPr>
        <p:spPr>
          <a:xfrm>
            <a:off x="222069" y="751563"/>
            <a:ext cx="9548949" cy="2031325"/>
          </a:xfrm>
          <a:prstGeom prst="rect">
            <a:avLst/>
          </a:prstGeom>
        </p:spPr>
        <p:txBody>
          <a:bodyPr wrap="square">
            <a:spAutoFit/>
          </a:bodyPr>
          <a:lstStyle/>
          <a:p>
            <a:pPr lvl="1"/>
            <a:endParaRPr lang="en-US" altLang="en-US" b="1" dirty="0"/>
          </a:p>
          <a:p>
            <a:pPr lvl="1"/>
            <a:r>
              <a:rPr lang="en-US" altLang="en-US" b="1" dirty="0">
                <a:latin typeface="Amasis MT Pro" panose="020B0604020202020204" pitchFamily="18" charset="0"/>
              </a:rPr>
              <a:t>Out of </a:t>
            </a:r>
            <a:r>
              <a:rPr lang="en-US" altLang="en-US" b="1" u="sng" dirty="0">
                <a:latin typeface="Amasis MT Pro" panose="020B0604020202020204" pitchFamily="18" charset="0"/>
              </a:rPr>
              <a:t>50,812</a:t>
            </a:r>
            <a:r>
              <a:rPr lang="en-US" altLang="en-US" b="1" dirty="0">
                <a:latin typeface="Amasis MT Pro" panose="020B0604020202020204" pitchFamily="18" charset="0"/>
              </a:rPr>
              <a:t> total parcels in the county, </a:t>
            </a:r>
            <a:r>
              <a:rPr lang="en-US" altLang="en-US" b="1" dirty="0">
                <a:solidFill>
                  <a:schemeClr val="tx2">
                    <a:lumMod val="50000"/>
                  </a:schemeClr>
                </a:solidFill>
                <a:latin typeface="Amasis MT Pro" panose="020B0604020202020204" pitchFamily="18" charset="0"/>
              </a:rPr>
              <a:t>only 272 currently qualify for Section 51</a:t>
            </a:r>
          </a:p>
          <a:p>
            <a:pPr lvl="1"/>
            <a:endParaRPr lang="en-US" altLang="en-US" b="1" dirty="0">
              <a:solidFill>
                <a:schemeClr val="tx2">
                  <a:lumMod val="50000"/>
                </a:schemeClr>
              </a:solidFill>
              <a:latin typeface="Amasis MT Pro" panose="020B0604020202020204" pitchFamily="18" charset="0"/>
            </a:endParaRPr>
          </a:p>
          <a:p>
            <a:pPr lvl="1"/>
            <a:r>
              <a:rPr lang="en-US" altLang="en-US" b="1" dirty="0">
                <a:latin typeface="Amasis MT Pro" panose="020B0604020202020204" pitchFamily="18" charset="0"/>
              </a:rPr>
              <a:t>A decrease of 113 parcels compared to last year </a:t>
            </a:r>
          </a:p>
          <a:p>
            <a:pPr lvl="1"/>
            <a:endParaRPr lang="en-US" altLang="en-US" b="1" dirty="0">
              <a:latin typeface="Amasis MT Pro" panose="020B0604020202020204" pitchFamily="18" charset="0"/>
            </a:endParaRPr>
          </a:p>
          <a:p>
            <a:pPr lvl="1"/>
            <a:r>
              <a:rPr lang="en-US" altLang="en-US" b="1" dirty="0">
                <a:latin typeface="Amasis MT Pro" panose="020B0604020202020204" pitchFamily="18" charset="0"/>
              </a:rPr>
              <a:t>That means most properties are at a factored base year or Williamson Act value</a:t>
            </a:r>
            <a:endParaRPr lang="en-US" altLang="en-US" dirty="0"/>
          </a:p>
          <a:p>
            <a:pPr lvl="2"/>
            <a:endParaRPr lang="en-US" alt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5263"/>
          <a:stretch/>
        </p:blipFill>
        <p:spPr>
          <a:xfrm rot="5400000">
            <a:off x="3538548" y="1197167"/>
            <a:ext cx="4149703" cy="6705600"/>
          </a:xfrm>
          <a:prstGeom prst="rect">
            <a:avLst/>
          </a:prstGeom>
          <a:effectLst>
            <a:softEdge rad="25400"/>
          </a:effectLst>
        </p:spPr>
      </p:pic>
    </p:spTree>
    <p:extLst>
      <p:ext uri="{BB962C8B-B14F-4D97-AF65-F5344CB8AC3E}">
        <p14:creationId xmlns:p14="http://schemas.microsoft.com/office/powerpoint/2010/main" val="33745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chemeClr val="accent2">
                    <a:lumMod val="75000"/>
                  </a:schemeClr>
                </a:solidFill>
              </a:rPr>
              <a:t>OIL and GAS</a:t>
            </a:r>
          </a:p>
        </p:txBody>
      </p:sp>
      <p:sp>
        <p:nvSpPr>
          <p:cNvPr id="3" name="Slide Number Placeholder 2"/>
          <p:cNvSpPr>
            <a:spLocks noGrp="1"/>
          </p:cNvSpPr>
          <p:nvPr>
            <p:ph type="sldNum" sz="quarter" idx="12"/>
          </p:nvPr>
        </p:nvSpPr>
        <p:spPr/>
        <p:txBody>
          <a:bodyPr/>
          <a:lstStyle/>
          <a:p>
            <a:fld id="{69E57DC2-970A-4B3E-BB1C-7A09969E49DF}" type="slidenum">
              <a:rPr lang="en-US" smtClean="0"/>
              <a:t>11</a:t>
            </a:fld>
            <a:endParaRPr lang="en-US" dirty="0"/>
          </a:p>
        </p:txBody>
      </p:sp>
      <p:sp>
        <p:nvSpPr>
          <p:cNvPr id="4" name="Rectangle 3"/>
          <p:cNvSpPr txBox="1">
            <a:spLocks noChangeArrowheads="1"/>
          </p:cNvSpPr>
          <p:nvPr/>
        </p:nvSpPr>
        <p:spPr>
          <a:xfrm>
            <a:off x="142613" y="1777891"/>
            <a:ext cx="11123802" cy="4903940"/>
          </a:xfrm>
          <a:prstGeom prst="rect">
            <a:avLst/>
          </a:prstGeom>
        </p:spPr>
        <p:txBody>
          <a:bodyPr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530352" lvl="1" indent="0">
              <a:spcAft>
                <a:spcPts val="0"/>
              </a:spcAft>
              <a:buNone/>
              <a:defRPr/>
            </a:pPr>
            <a:r>
              <a:rPr lang="en-US" altLang="en-US" sz="3000" b="1" dirty="0"/>
              <a:t>         Oil Assessments remained steady at</a:t>
            </a:r>
          </a:p>
          <a:p>
            <a:pPr marL="530352" lvl="1" indent="0">
              <a:spcAft>
                <a:spcPts val="0"/>
              </a:spcAft>
              <a:buNone/>
              <a:defRPr/>
            </a:pPr>
            <a:r>
              <a:rPr lang="en-US" altLang="en-US" sz="3000" b="1" dirty="0">
                <a:latin typeface="Arial" panose="020B0604020202020204" pitchFamily="34" charset="0"/>
                <a:cs typeface="Arial" panose="020B0604020202020204" pitchFamily="34" charset="0"/>
              </a:rPr>
              <a:t>     </a:t>
            </a:r>
            <a:r>
              <a:rPr lang="en-US" altLang="en-US" sz="4000" b="1" dirty="0">
                <a:latin typeface="Arial" panose="020B0604020202020204" pitchFamily="34" charset="0"/>
                <a:cs typeface="Arial" panose="020B0604020202020204" pitchFamily="34" charset="0"/>
              </a:rPr>
              <a:t>$52.6 million in total value for 2024 </a:t>
            </a:r>
          </a:p>
          <a:p>
            <a:pPr marL="0" indent="0">
              <a:spcAft>
                <a:spcPts val="0"/>
              </a:spcAft>
              <a:buFont typeface="Wingdings" pitchFamily="2" charset="2"/>
              <a:buNone/>
              <a:defRPr/>
            </a:pPr>
            <a:endParaRPr lang="en-US" altLang="en-US" sz="1400" b="1" dirty="0"/>
          </a:p>
          <a:p>
            <a:pPr marL="0" indent="0">
              <a:spcAft>
                <a:spcPts val="0"/>
              </a:spcAft>
              <a:buFont typeface="Wingdings" pitchFamily="2" charset="2"/>
              <a:buNone/>
              <a:defRPr/>
            </a:pPr>
            <a:endParaRPr lang="en-US" altLang="en-US" sz="1400" b="1" dirty="0"/>
          </a:p>
          <a:p>
            <a:pPr marL="0" indent="0">
              <a:spcAft>
                <a:spcPts val="0"/>
              </a:spcAft>
              <a:buFont typeface="Wingdings" pitchFamily="2" charset="2"/>
              <a:buNone/>
              <a:defRPr/>
            </a:pPr>
            <a:endParaRPr lang="en-US" altLang="en-US" sz="1400" b="1" dirty="0"/>
          </a:p>
          <a:p>
            <a:pPr marL="0" indent="0">
              <a:spcAft>
                <a:spcPts val="0"/>
              </a:spcAft>
              <a:buNone/>
              <a:defRPr/>
            </a:pPr>
            <a:endParaRPr lang="en-US" alt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503" y="3098691"/>
            <a:ext cx="7065698" cy="3583140"/>
          </a:xfrm>
          <a:prstGeom prst="rect">
            <a:avLst/>
          </a:prstGeom>
          <a:effectLst>
            <a:softEdge rad="38100"/>
          </a:effectLst>
        </p:spPr>
      </p:pic>
    </p:spTree>
    <p:extLst>
      <p:ext uri="{BB962C8B-B14F-4D97-AF65-F5344CB8AC3E}">
        <p14:creationId xmlns:p14="http://schemas.microsoft.com/office/powerpoint/2010/main" val="6556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2">
                    <a:lumMod val="75000"/>
                  </a:schemeClr>
                </a:solidFill>
              </a:rPr>
              <a:t>High Speed Rail Properties</a:t>
            </a:r>
          </a:p>
        </p:txBody>
      </p:sp>
      <p:sp>
        <p:nvSpPr>
          <p:cNvPr id="5" name="Slide Number Placeholder 4"/>
          <p:cNvSpPr>
            <a:spLocks noGrp="1"/>
          </p:cNvSpPr>
          <p:nvPr>
            <p:ph type="sldNum" sz="quarter" idx="12"/>
          </p:nvPr>
        </p:nvSpPr>
        <p:spPr/>
        <p:txBody>
          <a:bodyPr/>
          <a:lstStyle/>
          <a:p>
            <a:fld id="{69E57DC2-970A-4B3E-BB1C-7A09969E49DF}" type="slidenum">
              <a:rPr lang="en-US" smtClean="0"/>
              <a:t>12</a:t>
            </a:fld>
            <a:endParaRPr lang="en-US" dirty="0"/>
          </a:p>
        </p:txBody>
      </p:sp>
      <p:sp>
        <p:nvSpPr>
          <p:cNvPr id="4" name="TextBox 3"/>
          <p:cNvSpPr txBox="1"/>
          <p:nvPr/>
        </p:nvSpPr>
        <p:spPr>
          <a:xfrm>
            <a:off x="177800" y="1902049"/>
            <a:ext cx="5479390" cy="2492990"/>
          </a:xfrm>
          <a:prstGeom prst="rect">
            <a:avLst/>
          </a:prstGeom>
          <a:noFill/>
        </p:spPr>
        <p:txBody>
          <a:bodyPr wrap="square" rtlCol="0">
            <a:spAutoFit/>
          </a:bodyPr>
          <a:lstStyle/>
          <a:p>
            <a:r>
              <a:rPr lang="en-US" sz="2600" b="1" dirty="0">
                <a:solidFill>
                  <a:srgbClr val="070525"/>
                </a:solidFill>
              </a:rPr>
              <a:t>1,380 Acres Acquired since 2019</a:t>
            </a:r>
          </a:p>
          <a:p>
            <a:endParaRPr lang="en-US" sz="2600" b="1" dirty="0">
              <a:solidFill>
                <a:srgbClr val="070525"/>
              </a:solidFill>
            </a:endParaRPr>
          </a:p>
          <a:p>
            <a:r>
              <a:rPr lang="en-US" sz="2600" b="1" dirty="0">
                <a:solidFill>
                  <a:srgbClr val="070525"/>
                </a:solidFill>
              </a:rPr>
              <a:t>Approximately $24 Million </a:t>
            </a:r>
          </a:p>
          <a:p>
            <a:endParaRPr lang="en-US" sz="2600" b="1" dirty="0">
              <a:solidFill>
                <a:srgbClr val="070525"/>
              </a:solidFill>
            </a:endParaRPr>
          </a:p>
          <a:p>
            <a:r>
              <a:rPr lang="en-US" sz="2600" b="1" dirty="0">
                <a:solidFill>
                  <a:srgbClr val="070525"/>
                </a:solidFill>
              </a:rPr>
              <a:t>No Longer Assessable since they are owned by the State</a:t>
            </a:r>
          </a:p>
        </p:txBody>
      </p:sp>
      <p:pic>
        <p:nvPicPr>
          <p:cNvPr id="7" name="Picture 6" descr="President Trump threatens to cancel California's high-speed rail funding">
            <a:extLst>
              <a:ext uri="{FF2B5EF4-FFF2-40B4-BE49-F238E27FC236}">
                <a16:creationId xmlns:a16="http://schemas.microsoft.com/office/drawing/2014/main" id="{A9405D81-F2C0-A451-4F14-6D57E16AAD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7190" y="1498600"/>
            <a:ext cx="6357010" cy="4542762"/>
          </a:xfrm>
          <a:prstGeom prst="rect">
            <a:avLst/>
          </a:prstGeom>
          <a:noFill/>
          <a:ln>
            <a:noFill/>
          </a:ln>
          <a:effectLst>
            <a:softEdge rad="101600"/>
          </a:effectLst>
        </p:spPr>
      </p:pic>
    </p:spTree>
    <p:extLst>
      <p:ext uri="{BB962C8B-B14F-4D97-AF65-F5344CB8AC3E}">
        <p14:creationId xmlns:p14="http://schemas.microsoft.com/office/powerpoint/2010/main" val="432105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E57DC2-970A-4B3E-BB1C-7A09969E49DF}" type="slidenum">
              <a:rPr lang="en-US" smtClean="0"/>
              <a:t>13</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8940" y="3601119"/>
            <a:ext cx="2999200" cy="2503054"/>
          </a:xfrm>
          <a:prstGeom prst="rect">
            <a:avLst/>
          </a:prstGeom>
          <a:ln>
            <a:noFill/>
          </a:ln>
          <a:effectLst>
            <a:softEdge rad="112500"/>
          </a:effectLst>
        </p:spPr>
      </p:pic>
      <p:sp>
        <p:nvSpPr>
          <p:cNvPr id="12" name="TextBox 11"/>
          <p:cNvSpPr txBox="1"/>
          <p:nvPr/>
        </p:nvSpPr>
        <p:spPr>
          <a:xfrm>
            <a:off x="2217107" y="150312"/>
            <a:ext cx="7866345" cy="646331"/>
          </a:xfrm>
          <a:prstGeom prst="rect">
            <a:avLst/>
          </a:prstGeom>
          <a:noFill/>
        </p:spPr>
        <p:txBody>
          <a:bodyPr wrap="square" rtlCol="0">
            <a:spAutoFit/>
          </a:bodyPr>
          <a:lstStyle/>
          <a:p>
            <a:pPr algn="ctr"/>
            <a:r>
              <a:rPr lang="en-US" sz="3600" b="1" dirty="0">
                <a:solidFill>
                  <a:schemeClr val="accent2">
                    <a:lumMod val="75000"/>
                  </a:schemeClr>
                </a:solidFill>
              </a:rPr>
              <a:t>KINGS COUNTY AREAS</a:t>
            </a:r>
          </a:p>
        </p:txBody>
      </p:sp>
      <p:pic>
        <p:nvPicPr>
          <p:cNvPr id="13" name="Picture 12" descr="Logo&#10;&#10;Description automatically generated">
            <a:extLst>
              <a:ext uri="{FF2B5EF4-FFF2-40B4-BE49-F238E27FC236}">
                <a16:creationId xmlns:a16="http://schemas.microsoft.com/office/drawing/2014/main" id="{7FA6B441-1973-FCF5-960E-65B621BB7EA9}"/>
              </a:ext>
            </a:extLst>
          </p:cNvPr>
          <p:cNvPicPr>
            <a:picLocks noChangeAspect="1"/>
          </p:cNvPicPr>
          <p:nvPr/>
        </p:nvPicPr>
        <p:blipFill rotWithShape="1">
          <a:blip r:embed="rId4"/>
          <a:srcRect l="3580" r="4907"/>
          <a:stretch/>
        </p:blipFill>
        <p:spPr>
          <a:xfrm>
            <a:off x="4052228" y="3443635"/>
            <a:ext cx="2999200" cy="2780289"/>
          </a:xfrm>
          <a:prstGeom prst="rect">
            <a:avLst/>
          </a:prstGeom>
          <a:effectLst>
            <a:softEdge rad="112522"/>
          </a:effectLst>
        </p:spPr>
      </p:pic>
      <p:pic>
        <p:nvPicPr>
          <p:cNvPr id="1028" name="Picture 4" descr="KETTLEMAN CITY, California Highway 41 route road sign 12&quot;x18&quot;, Avenal, I-5  | eBay">
            <a:extLst>
              <a:ext uri="{FF2B5EF4-FFF2-40B4-BE49-F238E27FC236}">
                <a16:creationId xmlns:a16="http://schemas.microsoft.com/office/drawing/2014/main" id="{0997FB0B-B3A0-C7A1-BFD9-DE47126B98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873" y="3840608"/>
            <a:ext cx="3080599" cy="2024076"/>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1030" name="Picture 6" descr="The Rich History and Culture of Hanford, California">
            <a:extLst>
              <a:ext uri="{FF2B5EF4-FFF2-40B4-BE49-F238E27FC236}">
                <a16:creationId xmlns:a16="http://schemas.microsoft.com/office/drawing/2014/main" id="{31F498D3-AB8E-722D-5EB5-1D57567168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3606" y="1007133"/>
            <a:ext cx="3066408" cy="2383496"/>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38DDF71-1592-4720-C4EC-6042AFBAC3EB}"/>
              </a:ext>
            </a:extLst>
          </p:cNvPr>
          <p:cNvPicPr>
            <a:picLocks noChangeAspect="1"/>
          </p:cNvPicPr>
          <p:nvPr/>
        </p:nvPicPr>
        <p:blipFill>
          <a:blip r:embed="rId7"/>
          <a:stretch>
            <a:fillRect/>
          </a:stretch>
        </p:blipFill>
        <p:spPr>
          <a:xfrm>
            <a:off x="4175415" y="1030869"/>
            <a:ext cx="3066408" cy="2383496"/>
          </a:xfrm>
          <a:prstGeom prst="rect">
            <a:avLst/>
          </a:prstGeom>
          <a:effectLst>
            <a:softEdge rad="101600"/>
          </a:effectLst>
        </p:spPr>
      </p:pic>
      <p:pic>
        <p:nvPicPr>
          <p:cNvPr id="18" name="Picture 17" descr="A picture containing text, outdoor, sign&#10;&#10;Description automatically generated">
            <a:extLst>
              <a:ext uri="{FF2B5EF4-FFF2-40B4-BE49-F238E27FC236}">
                <a16:creationId xmlns:a16="http://schemas.microsoft.com/office/drawing/2014/main" id="{7117899C-D023-23DF-D33C-9A5D96E24151}"/>
              </a:ext>
            </a:extLst>
          </p:cNvPr>
          <p:cNvPicPr>
            <a:picLocks noChangeAspect="1"/>
          </p:cNvPicPr>
          <p:nvPr/>
        </p:nvPicPr>
        <p:blipFill rotWithShape="1">
          <a:blip r:embed="rId8">
            <a:extLst>
              <a:ext uri="{28A0092B-C50C-407E-A947-70E740481C1C}">
                <a14:useLocalDpi xmlns:a14="http://schemas.microsoft.com/office/drawing/2010/main" val="0"/>
              </a:ext>
            </a:extLst>
          </a:blip>
          <a:srcRect l="4217" t="4457" r="2698" b="5734"/>
          <a:stretch/>
        </p:blipFill>
        <p:spPr bwMode="auto">
          <a:xfrm>
            <a:off x="485687" y="1210579"/>
            <a:ext cx="3377637" cy="2024076"/>
          </a:xfrm>
          <a:prstGeom prst="rect">
            <a:avLst/>
          </a:prstGeom>
          <a:ln>
            <a:noFill/>
          </a:ln>
          <a:effectLst>
            <a:softEdge rad="1016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566876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9E57DC2-970A-4B3E-BB1C-7A09969E49DF}" type="slidenum">
              <a:rPr lang="en-US" smtClean="0"/>
              <a:t>14</a:t>
            </a:fld>
            <a:endParaRPr lang="en-US" dirty="0"/>
          </a:p>
        </p:txBody>
      </p:sp>
      <p:graphicFrame>
        <p:nvGraphicFramePr>
          <p:cNvPr id="4" name="Group 303"/>
          <p:cNvGraphicFramePr>
            <a:graphicFrameLocks/>
          </p:cNvGraphicFramePr>
          <p:nvPr>
            <p:extLst>
              <p:ext uri="{D42A27DB-BD31-4B8C-83A1-F6EECF244321}">
                <p14:modId xmlns:p14="http://schemas.microsoft.com/office/powerpoint/2010/main" val="1837316106"/>
              </p:ext>
            </p:extLst>
          </p:nvPr>
        </p:nvGraphicFramePr>
        <p:xfrm>
          <a:off x="373692" y="1294096"/>
          <a:ext cx="10258817" cy="4814129"/>
        </p:xfrm>
        <a:graphic>
          <a:graphicData uri="http://schemas.openxmlformats.org/drawingml/2006/table">
            <a:tbl>
              <a:tblPr/>
              <a:tblGrid>
                <a:gridCol w="1860429">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4062156">
                  <a:extLst>
                    <a:ext uri="{9D8B030D-6E8A-4147-A177-3AD203B41FA5}">
                      <a16:colId xmlns:a16="http://schemas.microsoft.com/office/drawing/2014/main" val="20002"/>
                    </a:ext>
                  </a:extLst>
                </a:gridCol>
                <a:gridCol w="2063976">
                  <a:extLst>
                    <a:ext uri="{9D8B030D-6E8A-4147-A177-3AD203B41FA5}">
                      <a16:colId xmlns:a16="http://schemas.microsoft.com/office/drawing/2014/main" val="20003"/>
                    </a:ext>
                  </a:extLst>
                </a:gridCol>
                <a:gridCol w="2063976">
                  <a:extLst>
                    <a:ext uri="{9D8B030D-6E8A-4147-A177-3AD203B41FA5}">
                      <a16:colId xmlns:a16="http://schemas.microsoft.com/office/drawing/2014/main" val="20004"/>
                    </a:ext>
                  </a:extLst>
                </a:gridCol>
              </a:tblGrid>
              <a:tr h="715483">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600" b="1" i="1" u="none" strike="noStrike" cap="none" normalizeH="0" baseline="0" dirty="0">
                          <a:ln>
                            <a:noFill/>
                          </a:ln>
                          <a:solidFill>
                            <a:schemeClr val="tx1"/>
                          </a:solidFill>
                          <a:effectLst/>
                          <a:latin typeface="Arial" charset="0"/>
                        </a:rPr>
                        <a:t>Value Area</a:t>
                      </a:r>
                      <a:r>
                        <a:rPr kumimoji="0" lang="en-US" altLang="en-US" sz="1400" b="0" i="0" u="none" strike="noStrike" cap="none" normalizeH="0" baseline="0" dirty="0">
                          <a:ln>
                            <a:noFill/>
                          </a:ln>
                          <a:solidFill>
                            <a:schemeClr val="tx1"/>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altLang="en-US" sz="1400" b="1" i="1"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2024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Number of Assessments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 Change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0"/>
                  </a:ext>
                </a:extLst>
              </a:tr>
              <a:tr h="746192">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Avenal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altLang="en-US" sz="1400" b="1" i="1"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312,499,120</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altLang="en-US" sz="1400" b="1" i="1"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2,378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8.89%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1"/>
                  </a:ext>
                </a:extLst>
              </a:tr>
              <a:tr h="632572">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Corcoran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altLang="en-US" sz="1400" b="1" i="1"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595,179,599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3,823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7.05%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2"/>
                  </a:ext>
                </a:extLst>
              </a:tr>
              <a:tr h="770756">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Hanford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altLang="en-US" sz="1400" b="1" i="1"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5,565,698,032</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altLang="en-US" sz="1400" b="1" i="1"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19,261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7.81%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3"/>
                  </a:ext>
                </a:extLst>
              </a:tr>
              <a:tr h="715483">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Lemoore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altLang="en-US" sz="1400" b="1" i="1"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2,511,119,915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7,679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5.92%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4"/>
                  </a:ext>
                </a:extLst>
              </a:tr>
              <a:tr h="715483">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Unincorporated Areas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altLang="en-US" sz="1400" b="1" i="1"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5,349,485,392</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altLang="en-US" sz="1400" b="1" i="1"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17,699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9.57%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5"/>
                  </a:ext>
                </a:extLst>
              </a:tr>
              <a:tr h="127983">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SECURED ROLL 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altLang="en-US" sz="1400" b="1" i="1"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$14,333,982,058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50,840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tc>
                  <a:txBody>
                    <a:bodyPr/>
                    <a:lstStyle>
                      <a:lvl1pPr>
                        <a:spcBef>
                          <a:spcPct val="20000"/>
                        </a:spcBef>
                        <a:buClr>
                          <a:schemeClr val="tx1"/>
                        </a:buClr>
                        <a:buSzPct val="75000"/>
                        <a:buFont typeface="Wingdings" pitchFamily="2" charset="2"/>
                        <a:defRPr sz="2400">
                          <a:solidFill>
                            <a:schemeClr val="tx1"/>
                          </a:solidFill>
                          <a:latin typeface="Arial" charset="0"/>
                        </a:defRPr>
                      </a:lvl1pPr>
                      <a:lvl2pPr marL="449263" indent="7938">
                        <a:spcBef>
                          <a:spcPct val="20000"/>
                        </a:spcBef>
                        <a:buClr>
                          <a:schemeClr val="tx1"/>
                        </a:buClr>
                        <a:buSzPct val="75000"/>
                        <a:defRPr sz="2000">
                          <a:solidFill>
                            <a:schemeClr val="tx1"/>
                          </a:solidFill>
                          <a:latin typeface="Arial" charset="0"/>
                        </a:defRPr>
                      </a:lvl2pPr>
                      <a:lvl3pPr marL="890588" indent="23813">
                        <a:spcBef>
                          <a:spcPct val="20000"/>
                        </a:spcBef>
                        <a:buClr>
                          <a:schemeClr val="tx1"/>
                        </a:buClr>
                        <a:buSzPct val="75000"/>
                        <a:buFont typeface="Wingdings" pitchFamily="2" charset="2"/>
                        <a:defRPr>
                          <a:solidFill>
                            <a:schemeClr val="tx1"/>
                          </a:solidFill>
                          <a:latin typeface="Arial" charset="0"/>
                        </a:defRPr>
                      </a:lvl3pPr>
                      <a:lvl4pPr marL="1295400" indent="76200">
                        <a:spcBef>
                          <a:spcPct val="20000"/>
                        </a:spcBef>
                        <a:buClr>
                          <a:schemeClr val="tx1"/>
                        </a:buClr>
                        <a:buSzPct val="80000"/>
                        <a:defRPr sz="1600">
                          <a:solidFill>
                            <a:schemeClr val="tx1"/>
                          </a:solidFill>
                          <a:latin typeface="Arial" charset="0"/>
                        </a:defRPr>
                      </a:lvl4pPr>
                      <a:lvl5pPr marL="1682750" indent="146050">
                        <a:spcBef>
                          <a:spcPct val="20000"/>
                        </a:spcBef>
                        <a:buClr>
                          <a:schemeClr val="tx1"/>
                        </a:buClr>
                        <a:buSzPct val="65000"/>
                        <a:buFont typeface="Wingdings" pitchFamily="2" charset="2"/>
                        <a:defRPr sz="1600">
                          <a:solidFill>
                            <a:schemeClr val="tx1"/>
                          </a:solidFill>
                          <a:latin typeface="Arial" charset="0"/>
                        </a:defRPr>
                      </a:lvl5pPr>
                      <a:lvl6pPr marL="21399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6pPr>
                      <a:lvl7pPr marL="25971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7pPr>
                      <a:lvl8pPr marL="30543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8pPr>
                      <a:lvl9pPr marL="3511550" indent="146050" fontAlgn="base">
                        <a:spcBef>
                          <a:spcPct val="20000"/>
                        </a:spcBef>
                        <a:spcAft>
                          <a:spcPct val="0"/>
                        </a:spcAft>
                        <a:buClr>
                          <a:schemeClr val="tx1"/>
                        </a:buClr>
                        <a:buSzPct val="65000"/>
                        <a:buFont typeface="Wingdings" pitchFamily="2" charset="2"/>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en-US" altLang="en-US" sz="1400" b="1" i="1" u="none" strike="noStrike" cap="none" normalizeH="0" baseline="0" dirty="0">
                          <a:ln>
                            <a:noFill/>
                          </a:ln>
                          <a:solidFill>
                            <a:schemeClr val="tx1"/>
                          </a:solidFill>
                          <a:effectLst/>
                          <a:latin typeface="Arial" charset="0"/>
                        </a:rPr>
                        <a:t>8.4%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90000"/>
                      </a:schemeClr>
                    </a:solidFill>
                  </a:tcPr>
                </a:tc>
                <a:extLst>
                  <a:ext uri="{0D108BD9-81ED-4DB2-BD59-A6C34878D82A}">
                    <a16:rowId xmlns:a16="http://schemas.microsoft.com/office/drawing/2014/main" val="10006"/>
                  </a:ext>
                </a:extLst>
              </a:tr>
            </a:tbl>
          </a:graphicData>
        </a:graphic>
      </p:graphicFrame>
      <p:sp>
        <p:nvSpPr>
          <p:cNvPr id="5" name="TextBox 4"/>
          <p:cNvSpPr txBox="1"/>
          <p:nvPr/>
        </p:nvSpPr>
        <p:spPr>
          <a:xfrm>
            <a:off x="1085751" y="251043"/>
            <a:ext cx="9177598" cy="954107"/>
          </a:xfrm>
          <a:prstGeom prst="rect">
            <a:avLst/>
          </a:prstGeom>
          <a:noFill/>
        </p:spPr>
        <p:txBody>
          <a:bodyPr wrap="square" rtlCol="0">
            <a:spAutoFit/>
          </a:bodyPr>
          <a:lstStyle/>
          <a:p>
            <a:pPr algn="ctr"/>
            <a:r>
              <a:rPr lang="en-US" sz="2800" b="1" dirty="0">
                <a:solidFill>
                  <a:schemeClr val="accent6">
                    <a:lumMod val="50000"/>
                  </a:schemeClr>
                </a:solidFill>
              </a:rPr>
              <a:t>2023 SECURED ASSESSMENT ROLL</a:t>
            </a:r>
          </a:p>
          <a:p>
            <a:pPr algn="ctr"/>
            <a:r>
              <a:rPr lang="en-US" sz="2800" b="1" dirty="0">
                <a:solidFill>
                  <a:schemeClr val="accent2">
                    <a:lumMod val="75000"/>
                  </a:schemeClr>
                </a:solidFill>
              </a:rPr>
              <a:t>By City and County Areas</a:t>
            </a:r>
          </a:p>
        </p:txBody>
      </p:sp>
      <p:sp>
        <p:nvSpPr>
          <p:cNvPr id="2" name="TextBox 1">
            <a:extLst>
              <a:ext uri="{FF2B5EF4-FFF2-40B4-BE49-F238E27FC236}">
                <a16:creationId xmlns:a16="http://schemas.microsoft.com/office/drawing/2014/main" id="{36B9B4FB-03D4-E80C-9CD7-F4880D5F79A6}"/>
              </a:ext>
            </a:extLst>
          </p:cNvPr>
          <p:cNvSpPr txBox="1"/>
          <p:nvPr/>
        </p:nvSpPr>
        <p:spPr>
          <a:xfrm>
            <a:off x="1750422" y="6243312"/>
            <a:ext cx="7014755" cy="369332"/>
          </a:xfrm>
          <a:prstGeom prst="rect">
            <a:avLst/>
          </a:prstGeom>
          <a:noFill/>
        </p:spPr>
        <p:txBody>
          <a:bodyPr wrap="square" rtlCol="0">
            <a:spAutoFit/>
          </a:bodyPr>
          <a:lstStyle/>
          <a:p>
            <a:r>
              <a:rPr lang="en-US" dirty="0"/>
              <a:t>Note: this does not include unsecured properties</a:t>
            </a:r>
          </a:p>
        </p:txBody>
      </p:sp>
    </p:spTree>
    <p:extLst>
      <p:ext uri="{BB962C8B-B14F-4D97-AF65-F5344CB8AC3E}">
        <p14:creationId xmlns:p14="http://schemas.microsoft.com/office/powerpoint/2010/main" val="75377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E57DC2-970A-4B3E-BB1C-7A09969E49DF}" type="slidenum">
              <a:rPr lang="en-US" smtClean="0"/>
              <a:t>15</a:t>
            </a:fld>
            <a:endParaRPr lang="en-US" dirty="0"/>
          </a:p>
        </p:txBody>
      </p:sp>
      <p:sp>
        <p:nvSpPr>
          <p:cNvPr id="5" name="TextBox 4"/>
          <p:cNvSpPr txBox="1"/>
          <p:nvPr/>
        </p:nvSpPr>
        <p:spPr>
          <a:xfrm>
            <a:off x="1665441" y="36766"/>
            <a:ext cx="7701716" cy="830997"/>
          </a:xfrm>
          <a:prstGeom prst="rect">
            <a:avLst/>
          </a:prstGeom>
          <a:noFill/>
        </p:spPr>
        <p:txBody>
          <a:bodyPr wrap="square" rtlCol="0">
            <a:spAutoFit/>
          </a:bodyPr>
          <a:lstStyle/>
          <a:p>
            <a:pPr algn="ctr"/>
            <a:r>
              <a:rPr lang="en-US" sz="4800" b="1" dirty="0">
                <a:solidFill>
                  <a:schemeClr val="accent2">
                    <a:lumMod val="75000"/>
                  </a:schemeClr>
                </a:solidFill>
              </a:rPr>
              <a:t>ROLL ANALYSIS</a:t>
            </a:r>
          </a:p>
        </p:txBody>
      </p:sp>
      <p:sp>
        <p:nvSpPr>
          <p:cNvPr id="9" name="TextBox 8"/>
          <p:cNvSpPr txBox="1"/>
          <p:nvPr/>
        </p:nvSpPr>
        <p:spPr>
          <a:xfrm>
            <a:off x="212035" y="1160587"/>
            <a:ext cx="8378627" cy="1384995"/>
          </a:xfrm>
          <a:prstGeom prst="rect">
            <a:avLst/>
          </a:prstGeom>
          <a:noFill/>
        </p:spPr>
        <p:txBody>
          <a:bodyPr wrap="square" rtlCol="0">
            <a:spAutoFit/>
          </a:bodyPr>
          <a:lstStyle/>
          <a:p>
            <a:r>
              <a:rPr lang="en-US" sz="2800" b="1" dirty="0"/>
              <a:t>In 2024, the Net Roll is just under $15.7 Billion</a:t>
            </a:r>
          </a:p>
          <a:p>
            <a:endParaRPr lang="en-US" sz="2800" dirty="0"/>
          </a:p>
          <a:p>
            <a:r>
              <a:rPr lang="en-US" sz="2800" dirty="0"/>
              <a:t>20 years ago, the Net Roll was at $5.5 Billion	</a:t>
            </a:r>
            <a:endParaRPr lang="en-US" sz="2800" b="1" dirty="0"/>
          </a:p>
        </p:txBody>
      </p:sp>
      <p:sp>
        <p:nvSpPr>
          <p:cNvPr id="10" name="TextBox 9"/>
          <p:cNvSpPr txBox="1"/>
          <p:nvPr/>
        </p:nvSpPr>
        <p:spPr>
          <a:xfrm>
            <a:off x="106018" y="3269293"/>
            <a:ext cx="11969816" cy="738664"/>
          </a:xfrm>
          <a:prstGeom prst="rect">
            <a:avLst/>
          </a:prstGeom>
          <a:noFill/>
        </p:spPr>
        <p:txBody>
          <a:bodyPr wrap="square" rtlCol="0">
            <a:spAutoFit/>
          </a:bodyPr>
          <a:lstStyle/>
          <a:p>
            <a:endParaRPr lang="en-US" dirty="0"/>
          </a:p>
          <a:p>
            <a:r>
              <a:rPr lang="en-US" sz="2400" b="1" dirty="0"/>
              <a:t>OVER THE LAST </a:t>
            </a:r>
            <a:r>
              <a:rPr lang="en-US" sz="2400" b="1" dirty="0">
                <a:solidFill>
                  <a:srgbClr val="FF0000"/>
                </a:solidFill>
              </a:rPr>
              <a:t>20</a:t>
            </a:r>
            <a:r>
              <a:rPr lang="en-US" sz="2400" b="1" dirty="0"/>
              <a:t> YEARS, THE COUNTY ROLL HAS ALMOST TRIPLED</a:t>
            </a:r>
          </a:p>
        </p:txBody>
      </p:sp>
      <p:pic>
        <p:nvPicPr>
          <p:cNvPr id="14" name="Picture 13" descr="A path with trees on the side&#10;&#10;Description automatically generated with low confidence">
            <a:extLst>
              <a:ext uri="{FF2B5EF4-FFF2-40B4-BE49-F238E27FC236}">
                <a16:creationId xmlns:a16="http://schemas.microsoft.com/office/drawing/2014/main" id="{2BDB2EA9-61AE-C367-671F-F7CC38C80AC2}"/>
              </a:ext>
            </a:extLst>
          </p:cNvPr>
          <p:cNvPicPr>
            <a:picLocks noChangeAspect="1"/>
          </p:cNvPicPr>
          <p:nvPr/>
        </p:nvPicPr>
        <p:blipFill rotWithShape="1">
          <a:blip r:embed="rId3">
            <a:extLst>
              <a:ext uri="{28A0092B-C50C-407E-A947-70E740481C1C}">
                <a14:useLocalDpi xmlns:a14="http://schemas.microsoft.com/office/drawing/2010/main" val="0"/>
              </a:ext>
            </a:extLst>
          </a:blip>
          <a:srcRect l="1888"/>
          <a:stretch/>
        </p:blipFill>
        <p:spPr bwMode="auto">
          <a:xfrm>
            <a:off x="2822693" y="4116351"/>
            <a:ext cx="4951730" cy="24955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6378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rot="10800000" flipV="1">
            <a:off x="11404599" y="6573305"/>
            <a:ext cx="460201" cy="294635"/>
          </a:xfrm>
        </p:spPr>
        <p:txBody>
          <a:bodyPr/>
          <a:lstStyle/>
          <a:p>
            <a:fld id="{69E57DC2-970A-4B3E-BB1C-7A09969E49DF}" type="slidenum">
              <a:rPr lang="en-US" smtClean="0"/>
              <a:t>16</a:t>
            </a:fld>
            <a:endParaRPr lang="en-US" dirty="0"/>
          </a:p>
        </p:txBody>
      </p:sp>
      <p:sp>
        <p:nvSpPr>
          <p:cNvPr id="3" name="Rectangle 2"/>
          <p:cNvSpPr/>
          <p:nvPr/>
        </p:nvSpPr>
        <p:spPr>
          <a:xfrm>
            <a:off x="1928553" y="232756"/>
            <a:ext cx="8528858" cy="1446550"/>
          </a:xfrm>
          <a:prstGeom prst="rect">
            <a:avLst/>
          </a:prstGeom>
        </p:spPr>
        <p:txBody>
          <a:bodyPr wrap="square">
            <a:spAutoFit/>
          </a:bodyPr>
          <a:lstStyle/>
          <a:p>
            <a:pPr algn="ctr"/>
            <a:r>
              <a:rPr lang="en-US" sz="4400" b="1" dirty="0">
                <a:solidFill>
                  <a:schemeClr val="accent6">
                    <a:lumMod val="50000"/>
                  </a:schemeClr>
                </a:solidFill>
              </a:rPr>
              <a:t>BREAKDOWN OF THE TAX GENERATED</a:t>
            </a:r>
          </a:p>
        </p:txBody>
      </p:sp>
      <p:pic>
        <p:nvPicPr>
          <p:cNvPr id="8" name="Picture 7" descr="Kings County, California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07" y="4585302"/>
            <a:ext cx="1532619" cy="144388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956" y="5207488"/>
            <a:ext cx="1643389" cy="164338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9415" y="4955175"/>
            <a:ext cx="2828136" cy="135514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3440" y="4490397"/>
            <a:ext cx="4281426" cy="734566"/>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5976" y="4489985"/>
            <a:ext cx="2344797" cy="2073380"/>
          </a:xfrm>
          <a:prstGeom prst="rect">
            <a:avLst/>
          </a:prstGeom>
        </p:spPr>
      </p:pic>
      <p:pic>
        <p:nvPicPr>
          <p:cNvPr id="1026" name="Picture 2" descr="Home Page Family">
            <a:extLst>
              <a:ext uri="{FF2B5EF4-FFF2-40B4-BE49-F238E27FC236}">
                <a16:creationId xmlns:a16="http://schemas.microsoft.com/office/drawing/2014/main" id="{C848FBEF-71BE-4F8A-A62B-442185158F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2898" y="5416443"/>
            <a:ext cx="2146300" cy="13041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2DE140-31D2-DF04-6035-8B4D7AFA3BED}"/>
              </a:ext>
            </a:extLst>
          </p:cNvPr>
          <p:cNvSpPr txBox="1"/>
          <p:nvPr/>
        </p:nvSpPr>
        <p:spPr>
          <a:xfrm>
            <a:off x="3162300" y="2006600"/>
            <a:ext cx="6261100" cy="1785104"/>
          </a:xfrm>
          <a:prstGeom prst="rect">
            <a:avLst/>
          </a:prstGeom>
          <a:noFill/>
        </p:spPr>
        <p:txBody>
          <a:bodyPr wrap="square" rtlCol="0">
            <a:spAutoFit/>
          </a:bodyPr>
          <a:lstStyle/>
          <a:p>
            <a:r>
              <a:rPr lang="en-US" sz="2200" dirty="0"/>
              <a:t>County General Fund			$35,549,618</a:t>
            </a:r>
          </a:p>
          <a:p>
            <a:r>
              <a:rPr lang="en-US" sz="2200" dirty="0"/>
              <a:t>Cities							$  9,715,326</a:t>
            </a:r>
          </a:p>
          <a:p>
            <a:r>
              <a:rPr lang="en-US" sz="2200" dirty="0"/>
              <a:t>Special Districts				$  9,558,374</a:t>
            </a:r>
          </a:p>
          <a:p>
            <a:r>
              <a:rPr lang="en-US" sz="2200" dirty="0"/>
              <a:t>Redevelopment				$21,879,103</a:t>
            </a:r>
          </a:p>
          <a:p>
            <a:r>
              <a:rPr lang="en-US" sz="2200" dirty="0"/>
              <a:t>Schools						$80,233,840</a:t>
            </a:r>
          </a:p>
        </p:txBody>
      </p:sp>
    </p:spTree>
    <p:extLst>
      <p:ext uri="{BB962C8B-B14F-4D97-AF65-F5344CB8AC3E}">
        <p14:creationId xmlns:p14="http://schemas.microsoft.com/office/powerpoint/2010/main" val="952999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625" y="451513"/>
            <a:ext cx="8242935" cy="711081"/>
          </a:xfrm>
        </p:spPr>
        <p:txBody>
          <a:bodyPr>
            <a:normAutofit fontScale="90000"/>
          </a:bodyPr>
          <a:lstStyle/>
          <a:p>
            <a:pPr algn="ctr"/>
            <a:r>
              <a:rPr lang="en-US" sz="4400" b="1" dirty="0">
                <a:solidFill>
                  <a:schemeClr val="accent2">
                    <a:lumMod val="75000"/>
                  </a:schemeClr>
                </a:solidFill>
              </a:rPr>
              <a:t>APPEALS</a:t>
            </a:r>
          </a:p>
        </p:txBody>
      </p:sp>
      <p:sp>
        <p:nvSpPr>
          <p:cNvPr id="3" name="Slide Number Placeholder 2"/>
          <p:cNvSpPr>
            <a:spLocks noGrp="1"/>
          </p:cNvSpPr>
          <p:nvPr>
            <p:ph type="sldNum" sz="quarter" idx="12"/>
          </p:nvPr>
        </p:nvSpPr>
        <p:spPr/>
        <p:txBody>
          <a:bodyPr/>
          <a:lstStyle/>
          <a:p>
            <a:fld id="{69E57DC2-970A-4B3E-BB1C-7A09969E49DF}" type="slidenum">
              <a:rPr lang="en-US" smtClean="0"/>
              <a:t>17</a:t>
            </a:fld>
            <a:endParaRPr lang="en-US" dirty="0"/>
          </a:p>
        </p:txBody>
      </p:sp>
      <p:sp>
        <p:nvSpPr>
          <p:cNvPr id="4" name="TextBox 3"/>
          <p:cNvSpPr txBox="1"/>
          <p:nvPr/>
        </p:nvSpPr>
        <p:spPr>
          <a:xfrm rot="10800000" flipV="1">
            <a:off x="0" y="791274"/>
            <a:ext cx="10110651" cy="3077766"/>
          </a:xfrm>
          <a:prstGeom prst="rect">
            <a:avLst/>
          </a:prstGeom>
          <a:noFill/>
        </p:spPr>
        <p:txBody>
          <a:bodyPr wrap="square" rtlCol="0">
            <a:spAutoFit/>
          </a:bodyPr>
          <a:lstStyle/>
          <a:p>
            <a:endParaRPr lang="en-US" sz="3000" b="1" dirty="0">
              <a:solidFill>
                <a:srgbClr val="230BB5"/>
              </a:solidFill>
            </a:endParaRPr>
          </a:p>
          <a:p>
            <a:r>
              <a:rPr lang="en-US" sz="2500" b="1" dirty="0">
                <a:solidFill>
                  <a:srgbClr val="230BB5"/>
                </a:solidFill>
              </a:rPr>
              <a:t>The Current Number of Outstanding Assessment Appeals include:</a:t>
            </a:r>
          </a:p>
          <a:p>
            <a:r>
              <a:rPr lang="en-US" sz="4400" dirty="0"/>
              <a:t>								 </a:t>
            </a:r>
            <a:r>
              <a:rPr lang="en-US" sz="3500" b="1" dirty="0">
                <a:solidFill>
                  <a:schemeClr val="accent2">
                    <a:lumMod val="75000"/>
                  </a:schemeClr>
                </a:solidFill>
              </a:rPr>
              <a:t>107  Parcels </a:t>
            </a:r>
          </a:p>
          <a:p>
            <a:endParaRPr lang="en-US" sz="3500" b="1" dirty="0">
              <a:solidFill>
                <a:schemeClr val="accent2">
                  <a:lumMod val="75000"/>
                </a:schemeClr>
              </a:solidFill>
            </a:endParaRPr>
          </a:p>
          <a:p>
            <a:pPr marL="342900" indent="-342900">
              <a:buFont typeface="Arial" panose="020B0604020202020204" pitchFamily="34" charset="0"/>
              <a:buChar char="•"/>
            </a:pPr>
            <a:r>
              <a:rPr lang="en-US" sz="2000" b="1" dirty="0">
                <a:solidFill>
                  <a:schemeClr val="accent2">
                    <a:lumMod val="75000"/>
                  </a:schemeClr>
                </a:solidFill>
              </a:rPr>
              <a:t>Most appeals hearings involve several parcels (One Solar Company = 38 parcels)</a:t>
            </a:r>
          </a:p>
          <a:p>
            <a:endParaRPr lang="en-US" sz="2000" b="1" dirty="0">
              <a:solidFill>
                <a:schemeClr val="accent2">
                  <a:lumMod val="75000"/>
                </a:schemeClr>
              </a:solidFill>
            </a:endParaRPr>
          </a:p>
          <a:p>
            <a:pPr marL="342900" indent="-342900">
              <a:buFont typeface="Arial" panose="020B0604020202020204" pitchFamily="34" charset="0"/>
              <a:buChar char="•"/>
            </a:pPr>
            <a:r>
              <a:rPr lang="en-US" sz="2000" b="1" dirty="0">
                <a:solidFill>
                  <a:schemeClr val="accent2">
                    <a:lumMod val="75000"/>
                  </a:schemeClr>
                </a:solidFill>
              </a:rPr>
              <a:t>Most of the above appeals will be resolved before going to hearing</a:t>
            </a:r>
          </a:p>
        </p:txBody>
      </p:sp>
      <p:pic>
        <p:nvPicPr>
          <p:cNvPr id="2050" name="Picture 2" descr="100,800+ Gavel Stock Photos, Pictures &amp; Royalty-Free Images ...">
            <a:extLst>
              <a:ext uri="{FF2B5EF4-FFF2-40B4-BE49-F238E27FC236}">
                <a16:creationId xmlns:a16="http://schemas.microsoft.com/office/drawing/2014/main" id="{5C62EAD4-CF4C-413D-A519-819866634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4710" y="-43661"/>
            <a:ext cx="2277290" cy="21729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76A55A-14ED-8406-EA94-569C4556B719}"/>
              </a:ext>
            </a:extLst>
          </p:cNvPr>
          <p:cNvSpPr txBox="1"/>
          <p:nvPr/>
        </p:nvSpPr>
        <p:spPr>
          <a:xfrm>
            <a:off x="627017" y="4195019"/>
            <a:ext cx="9052560" cy="707886"/>
          </a:xfrm>
          <a:prstGeom prst="rect">
            <a:avLst/>
          </a:prstGeom>
          <a:noFill/>
        </p:spPr>
        <p:txBody>
          <a:bodyPr wrap="square" rtlCol="0">
            <a:spAutoFit/>
          </a:bodyPr>
          <a:lstStyle/>
          <a:p>
            <a:pPr algn="ctr"/>
            <a:r>
              <a:rPr lang="en-US" sz="2000" dirty="0"/>
              <a:t>This year’s filing period for Assessment Appeals begins July 1</a:t>
            </a:r>
            <a:r>
              <a:rPr lang="en-US" sz="2000" baseline="30000" dirty="0"/>
              <a:t>st</a:t>
            </a:r>
            <a:r>
              <a:rPr lang="en-US" sz="2000" dirty="0"/>
              <a:t> and runs through September 16</a:t>
            </a:r>
            <a:r>
              <a:rPr lang="en-US" sz="2000" baseline="30000" dirty="0"/>
              <a:t>th</a:t>
            </a:r>
            <a:r>
              <a:rPr lang="en-US" sz="2000" dirty="0"/>
              <a:t> </a:t>
            </a:r>
          </a:p>
        </p:txBody>
      </p:sp>
    </p:spTree>
    <p:extLst>
      <p:ext uri="{BB962C8B-B14F-4D97-AF65-F5344CB8AC3E}">
        <p14:creationId xmlns:p14="http://schemas.microsoft.com/office/powerpoint/2010/main" val="1691493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7A533011-3316-4DFD-B545-CAAF85A5DD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2" name="Straight Connector 51">
              <a:extLst>
                <a:ext uri="{FF2B5EF4-FFF2-40B4-BE49-F238E27FC236}">
                  <a16:creationId xmlns:a16="http://schemas.microsoft.com/office/drawing/2014/main" id="{76F765C2-CFA0-43E2-B4AA-9B1A7E50FC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697EBBA5-9C98-41C0-8D3E-B8BF8BD8EF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4" name="Rectangle 23">
              <a:extLst>
                <a:ext uri="{FF2B5EF4-FFF2-40B4-BE49-F238E27FC236}">
                  <a16:creationId xmlns:a16="http://schemas.microsoft.com/office/drawing/2014/main" id="{8C771D4E-1F4E-45D3-BA61-0D47390C2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Rectangle 25">
              <a:extLst>
                <a:ext uri="{FF2B5EF4-FFF2-40B4-BE49-F238E27FC236}">
                  <a16:creationId xmlns:a16="http://schemas.microsoft.com/office/drawing/2014/main" id="{4E870B5F-9A8A-41E5-B3BA-69025EC205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Isosceles Triangle 55">
              <a:extLst>
                <a:ext uri="{FF2B5EF4-FFF2-40B4-BE49-F238E27FC236}">
                  <a16:creationId xmlns:a16="http://schemas.microsoft.com/office/drawing/2014/main" id="{BE85410D-4D65-4C22-8938-1DFF919FB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7" name="Rectangle 27">
              <a:extLst>
                <a:ext uri="{FF2B5EF4-FFF2-40B4-BE49-F238E27FC236}">
                  <a16:creationId xmlns:a16="http://schemas.microsoft.com/office/drawing/2014/main" id="{9EED07E7-1F26-484A-9FA1-E822B46AE2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8" name="Rectangle 28">
              <a:extLst>
                <a:ext uri="{FF2B5EF4-FFF2-40B4-BE49-F238E27FC236}">
                  <a16:creationId xmlns:a16="http://schemas.microsoft.com/office/drawing/2014/main" id="{0570AEF5-6B4E-4F8D-BF1F-BC5C654521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9" name="Rectangle 29">
              <a:extLst>
                <a:ext uri="{FF2B5EF4-FFF2-40B4-BE49-F238E27FC236}">
                  <a16:creationId xmlns:a16="http://schemas.microsoft.com/office/drawing/2014/main" id="{E5C1811B-FFBE-435C-820F-DADEC25D4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Isosceles Triangle 59">
              <a:extLst>
                <a:ext uri="{FF2B5EF4-FFF2-40B4-BE49-F238E27FC236}">
                  <a16:creationId xmlns:a16="http://schemas.microsoft.com/office/drawing/2014/main" id="{197FDC73-3DBB-44D0-8EE8-41F35CABB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Isosceles Triangle 60">
              <a:extLst>
                <a:ext uri="{FF2B5EF4-FFF2-40B4-BE49-F238E27FC236}">
                  <a16:creationId xmlns:a16="http://schemas.microsoft.com/office/drawing/2014/main" id="{BB5DE8BB-A829-45DC-AA9E-1138CFB10E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63" name="Rectangle 62">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65" name="Group 64">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66" name="Straight Connector 65">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68"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9"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Isosceles Triangle 69">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 name="Isosceles Triangle 73">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76" name="Rectangle 75">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body of water with grass and trees around it&#10;&#10;Description automatically generated with medium confidence">
            <a:extLst>
              <a:ext uri="{FF2B5EF4-FFF2-40B4-BE49-F238E27FC236}">
                <a16:creationId xmlns:a16="http://schemas.microsoft.com/office/drawing/2014/main" id="{CDE322EF-AA05-4CE3-8710-A255F08C09DF}"/>
              </a:ext>
            </a:extLst>
          </p:cNvPr>
          <p:cNvPicPr>
            <a:picLocks noChangeAspect="1"/>
          </p:cNvPicPr>
          <p:nvPr/>
        </p:nvPicPr>
        <p:blipFill>
          <a:blip r:embed="rId3"/>
          <a:stretch>
            <a:fillRect/>
          </a:stretch>
        </p:blipFill>
        <p:spPr>
          <a:xfrm rot="5400000">
            <a:off x="679200" y="830152"/>
            <a:ext cx="3217333" cy="3080842"/>
          </a:xfrm>
          <a:prstGeom prst="rect">
            <a:avLst/>
          </a:prstGeom>
        </p:spPr>
      </p:pic>
      <p:pic>
        <p:nvPicPr>
          <p:cNvPr id="16" name="Picture 15" descr="A picture containing outdoor&#10;&#10;Description automatically generated">
            <a:extLst>
              <a:ext uri="{FF2B5EF4-FFF2-40B4-BE49-F238E27FC236}">
                <a16:creationId xmlns:a16="http://schemas.microsoft.com/office/drawing/2014/main" id="{B7D767D8-791B-4FE1-A09E-D955B0FDEE1B}"/>
              </a:ext>
            </a:extLst>
          </p:cNvPr>
          <p:cNvPicPr>
            <a:picLocks noChangeAspect="1"/>
          </p:cNvPicPr>
          <p:nvPr/>
        </p:nvPicPr>
        <p:blipFill>
          <a:blip r:embed="rId4"/>
          <a:stretch>
            <a:fillRect/>
          </a:stretch>
        </p:blipFill>
        <p:spPr>
          <a:xfrm rot="5400000">
            <a:off x="4389458" y="664033"/>
            <a:ext cx="3217333" cy="3413081"/>
          </a:xfrm>
          <a:prstGeom prst="rect">
            <a:avLst/>
          </a:prstGeom>
        </p:spPr>
      </p:pic>
      <p:pic>
        <p:nvPicPr>
          <p:cNvPr id="14" name="Picture 13" descr="A picture containing nature&#10;&#10;Description automatically generated">
            <a:extLst>
              <a:ext uri="{FF2B5EF4-FFF2-40B4-BE49-F238E27FC236}">
                <a16:creationId xmlns:a16="http://schemas.microsoft.com/office/drawing/2014/main" id="{1D34986E-F343-4EEC-9764-D5D1133BBCD3}"/>
              </a:ext>
            </a:extLst>
          </p:cNvPr>
          <p:cNvPicPr>
            <a:picLocks noChangeAspect="1"/>
          </p:cNvPicPr>
          <p:nvPr/>
        </p:nvPicPr>
        <p:blipFill>
          <a:blip r:embed="rId5"/>
          <a:stretch>
            <a:fillRect/>
          </a:stretch>
        </p:blipFill>
        <p:spPr>
          <a:xfrm rot="5400000">
            <a:off x="8206054" y="740739"/>
            <a:ext cx="3217333" cy="3259666"/>
          </a:xfrm>
          <a:prstGeom prst="rect">
            <a:avLst/>
          </a:prstGeom>
        </p:spPr>
      </p:pic>
      <p:sp>
        <p:nvSpPr>
          <p:cNvPr id="4" name="TextBox 3"/>
          <p:cNvSpPr txBox="1"/>
          <p:nvPr/>
        </p:nvSpPr>
        <p:spPr>
          <a:xfrm>
            <a:off x="4012443" y="4572001"/>
            <a:ext cx="8176382" cy="2171620"/>
          </a:xfrm>
          <a:prstGeom prst="rect">
            <a:avLst/>
          </a:prstGeom>
        </p:spPr>
        <p:txBody>
          <a:bodyPr vert="horz" lIns="91440" tIns="45720" rIns="91440" bIns="45720" rtlCol="0" anchor="ctr">
            <a:normAutofit/>
          </a:bodyPr>
          <a:lstStyle/>
          <a:p>
            <a:pPr marL="342900" indent="-342900">
              <a:lnSpc>
                <a:spcPct val="90000"/>
              </a:lnSpc>
              <a:spcBef>
                <a:spcPts val="1000"/>
              </a:spcBef>
              <a:buClr>
                <a:schemeClr val="accent1"/>
              </a:buClr>
              <a:buSzPct val="80000"/>
              <a:buFont typeface="Wingdings 3" charset="2"/>
              <a:buChar char=""/>
            </a:pPr>
            <a:endParaRPr lang="en-US" sz="2400" b="1" dirty="0">
              <a:solidFill>
                <a:srgbClr val="FFFFFF"/>
              </a:solidFill>
            </a:endParaRPr>
          </a:p>
          <a:p>
            <a:pPr marL="342900" indent="-342900">
              <a:lnSpc>
                <a:spcPct val="90000"/>
              </a:lnSpc>
              <a:spcBef>
                <a:spcPts val="1000"/>
              </a:spcBef>
              <a:buClr>
                <a:schemeClr val="accent1"/>
              </a:buClr>
              <a:buSzPct val="80000"/>
              <a:buFont typeface="Wingdings 3" charset="2"/>
              <a:buChar char=""/>
            </a:pPr>
            <a:r>
              <a:rPr lang="en-US" sz="2400" b="1" dirty="0">
                <a:solidFill>
                  <a:srgbClr val="FFFFFF"/>
                </a:solidFill>
              </a:rPr>
              <a:t>Beginning in March of 2023 the Tulare Lake Basin filled</a:t>
            </a:r>
          </a:p>
          <a:p>
            <a:pPr>
              <a:lnSpc>
                <a:spcPct val="90000"/>
              </a:lnSpc>
              <a:spcBef>
                <a:spcPts val="1000"/>
              </a:spcBef>
              <a:buClr>
                <a:schemeClr val="accent1"/>
              </a:buClr>
              <a:buSzPct val="80000"/>
              <a:buFont typeface="Wingdings 3" charset="2"/>
              <a:buChar char=""/>
            </a:pPr>
            <a:endParaRPr lang="en-US" sz="1400" b="1" dirty="0">
              <a:solidFill>
                <a:srgbClr val="FFFFFF"/>
              </a:solidFill>
            </a:endParaRPr>
          </a:p>
        </p:txBody>
      </p:sp>
      <p:sp>
        <p:nvSpPr>
          <p:cNvPr id="3" name="TextBox 2"/>
          <p:cNvSpPr txBox="1"/>
          <p:nvPr/>
        </p:nvSpPr>
        <p:spPr>
          <a:xfrm>
            <a:off x="355520" y="4811501"/>
            <a:ext cx="3348405" cy="1563899"/>
          </a:xfrm>
          <a:prstGeom prst="rect">
            <a:avLst/>
          </a:prstGeom>
        </p:spPr>
        <p:txBody>
          <a:bodyPr vert="horz" lIns="91440" tIns="45720" rIns="91440" bIns="45720" rtlCol="0" anchor="ctr">
            <a:normAutofit/>
          </a:bodyPr>
          <a:lstStyle/>
          <a:p>
            <a:pPr algn="ctr">
              <a:spcBef>
                <a:spcPct val="0"/>
              </a:spcBef>
              <a:spcAft>
                <a:spcPts val="600"/>
              </a:spcAft>
            </a:pPr>
            <a:r>
              <a:rPr lang="en-US" sz="3600" dirty="0">
                <a:solidFill>
                  <a:schemeClr val="bg2"/>
                </a:solidFill>
                <a:latin typeface="+mj-lt"/>
                <a:ea typeface="+mj-ea"/>
                <a:cs typeface="+mj-cs"/>
              </a:rPr>
              <a:t>2023 FLOOD UPDATE</a:t>
            </a:r>
          </a:p>
        </p:txBody>
      </p:sp>
      <p:sp>
        <p:nvSpPr>
          <p:cNvPr id="2" name="Slide Number Placeholder 1"/>
          <p:cNvSpPr>
            <a:spLocks noGrp="1"/>
          </p:cNvSpPr>
          <p:nvPr>
            <p:ph type="sldNum" sz="quarter" idx="12"/>
          </p:nvPr>
        </p:nvSpPr>
        <p:spPr>
          <a:xfrm>
            <a:off x="11173337" y="6414472"/>
            <a:ext cx="683339" cy="365125"/>
          </a:xfrm>
        </p:spPr>
        <p:txBody>
          <a:bodyPr vert="horz" lIns="91440" tIns="45720" rIns="91440" bIns="45720" rtlCol="0" anchor="ctr">
            <a:normAutofit/>
          </a:bodyPr>
          <a:lstStyle/>
          <a:p>
            <a:pPr defTabSz="914400">
              <a:spcAft>
                <a:spcPts val="600"/>
              </a:spcAft>
            </a:pPr>
            <a:fld id="{69E57DC2-970A-4B3E-BB1C-7A09969E49DF}" type="slidenum">
              <a:rPr lang="en-US">
                <a:solidFill>
                  <a:srgbClr val="FFFFFF"/>
                </a:solidFill>
              </a:rPr>
              <a:pPr defTabSz="914400">
                <a:spcAft>
                  <a:spcPts val="600"/>
                </a:spcAft>
              </a:pPr>
              <a:t>18</a:t>
            </a:fld>
            <a:endParaRPr lang="en-US" dirty="0">
              <a:solidFill>
                <a:srgbClr val="FFFFFF"/>
              </a:solidFill>
            </a:endParaRPr>
          </a:p>
        </p:txBody>
      </p:sp>
      <p:sp>
        <p:nvSpPr>
          <p:cNvPr id="5" name="AutoShape 2" descr="Megabyte Systems - Crunchbase Company Profile &amp; Funding"/>
          <p:cNvSpPr>
            <a:spLocks noChangeAspect="1" noChangeArrowheads="1"/>
          </p:cNvSpPr>
          <p:nvPr/>
        </p:nvSpPr>
        <p:spPr bwMode="auto">
          <a:xfrm>
            <a:off x="155575" y="-395288"/>
            <a:ext cx="2857500" cy="83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70586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 y="619125"/>
            <a:ext cx="9601200" cy="711362"/>
          </a:xfrm>
        </p:spPr>
        <p:txBody>
          <a:bodyPr>
            <a:normAutofit/>
          </a:bodyPr>
          <a:lstStyle/>
          <a:p>
            <a:pPr algn="ctr"/>
            <a:r>
              <a:rPr lang="en-US" b="1" dirty="0">
                <a:solidFill>
                  <a:schemeClr val="accent2">
                    <a:lumMod val="75000"/>
                  </a:schemeClr>
                </a:solidFill>
              </a:rPr>
              <a:t>FLOOD (cont.)</a:t>
            </a:r>
          </a:p>
        </p:txBody>
      </p:sp>
      <p:sp>
        <p:nvSpPr>
          <p:cNvPr id="3" name="Slide Number Placeholder 2"/>
          <p:cNvSpPr>
            <a:spLocks noGrp="1"/>
          </p:cNvSpPr>
          <p:nvPr>
            <p:ph type="sldNum" sz="quarter" idx="12"/>
          </p:nvPr>
        </p:nvSpPr>
        <p:spPr/>
        <p:txBody>
          <a:bodyPr/>
          <a:lstStyle/>
          <a:p>
            <a:fld id="{69E57DC2-970A-4B3E-BB1C-7A09969E49DF}" type="slidenum">
              <a:rPr lang="en-US" smtClean="0"/>
              <a:t>19</a:t>
            </a:fld>
            <a:endParaRPr lang="en-US" dirty="0"/>
          </a:p>
        </p:txBody>
      </p:sp>
      <p:sp>
        <p:nvSpPr>
          <p:cNvPr id="13" name="TextBox 12">
            <a:extLst>
              <a:ext uri="{FF2B5EF4-FFF2-40B4-BE49-F238E27FC236}">
                <a16:creationId xmlns:a16="http://schemas.microsoft.com/office/drawing/2014/main" id="{8F25E7BA-7880-405D-8B78-99B398A3E893}"/>
              </a:ext>
            </a:extLst>
          </p:cNvPr>
          <p:cNvSpPr txBox="1"/>
          <p:nvPr/>
        </p:nvSpPr>
        <p:spPr>
          <a:xfrm>
            <a:off x="0" y="2129749"/>
            <a:ext cx="10267406" cy="954107"/>
          </a:xfrm>
          <a:prstGeom prst="rect">
            <a:avLst/>
          </a:prstGeom>
          <a:noFill/>
          <a:effectLst>
            <a:glow rad="127000">
              <a:schemeClr val="bg1"/>
            </a:glow>
          </a:effectLst>
        </p:spPr>
        <p:txBody>
          <a:bodyPr wrap="square" rtlCol="0">
            <a:spAutoFit/>
          </a:bodyPr>
          <a:lstStyle/>
          <a:p>
            <a:r>
              <a:rPr lang="en-US" sz="2800" dirty="0"/>
              <a:t>Your Board approved a flood ordinance in 2023 that allowed my office to more proactively address flooded parcels.</a:t>
            </a:r>
          </a:p>
        </p:txBody>
      </p:sp>
      <p:pic>
        <p:nvPicPr>
          <p:cNvPr id="15" name="Picture 14">
            <a:extLst>
              <a:ext uri="{FF2B5EF4-FFF2-40B4-BE49-F238E27FC236}">
                <a16:creationId xmlns:a16="http://schemas.microsoft.com/office/drawing/2014/main" id="{38A17ABB-E362-4F0F-B837-38A11AD162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3429000"/>
            <a:ext cx="12052300" cy="3429000"/>
          </a:xfrm>
          <a:prstGeom prst="rect">
            <a:avLst/>
          </a:prstGeom>
        </p:spPr>
      </p:pic>
    </p:spTree>
    <p:extLst>
      <p:ext uri="{BB962C8B-B14F-4D97-AF65-F5344CB8AC3E}">
        <p14:creationId xmlns:p14="http://schemas.microsoft.com/office/powerpoint/2010/main" val="705513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4504" y="125259"/>
            <a:ext cx="6638795" cy="4860100"/>
          </a:xfrm>
        </p:spPr>
        <p:txBody>
          <a:bodyPr>
            <a:normAutofit/>
          </a:bodyPr>
          <a:lstStyle/>
          <a:p>
            <a:pPr algn="ctr"/>
            <a:r>
              <a:rPr lang="en-US" b="1" dirty="0">
                <a:solidFill>
                  <a:schemeClr val="accent2">
                    <a:lumMod val="75000"/>
                  </a:schemeClr>
                </a:solidFill>
              </a:rPr>
              <a:t>2024 </a:t>
            </a:r>
            <a:br>
              <a:rPr lang="en-US" b="1" dirty="0">
                <a:solidFill>
                  <a:schemeClr val="accent2">
                    <a:lumMod val="75000"/>
                  </a:schemeClr>
                </a:solidFill>
              </a:rPr>
            </a:br>
            <a:r>
              <a:rPr lang="en-US" b="1" dirty="0">
                <a:solidFill>
                  <a:schemeClr val="accent2">
                    <a:lumMod val="75000"/>
                  </a:schemeClr>
                </a:solidFill>
              </a:rPr>
              <a:t>ASSESSED PROPERTY VALUE IN KINGS COUNTY </a:t>
            </a:r>
            <a:br>
              <a:rPr lang="en-US" b="1" dirty="0">
                <a:solidFill>
                  <a:schemeClr val="accent2">
                    <a:lumMod val="75000"/>
                  </a:schemeClr>
                </a:solidFill>
              </a:rPr>
            </a:br>
            <a:r>
              <a:rPr lang="en-US" b="1" dirty="0">
                <a:solidFill>
                  <a:schemeClr val="accent2">
                    <a:lumMod val="75000"/>
                  </a:schemeClr>
                </a:solidFill>
              </a:rPr>
              <a:t>IS</a:t>
            </a:r>
            <a:br>
              <a:rPr lang="en-US" b="1" dirty="0">
                <a:solidFill>
                  <a:schemeClr val="accent2">
                    <a:lumMod val="75000"/>
                  </a:schemeClr>
                </a:solidFill>
              </a:rPr>
            </a:br>
            <a:br>
              <a:rPr lang="en-US" dirty="0">
                <a:solidFill>
                  <a:srgbClr val="002060"/>
                </a:solidFill>
              </a:rPr>
            </a:br>
            <a:r>
              <a:rPr lang="en-US" sz="1300" dirty="0">
                <a:solidFill>
                  <a:srgbClr val="002060"/>
                </a:solidFill>
              </a:rPr>
              <a:t> </a:t>
            </a:r>
            <a:br>
              <a:rPr lang="en-US" dirty="0">
                <a:solidFill>
                  <a:srgbClr val="002060"/>
                </a:solidFill>
              </a:rPr>
            </a:br>
            <a:r>
              <a:rPr lang="en-US" sz="7000" b="1" dirty="0">
                <a:solidFill>
                  <a:schemeClr val="accent3">
                    <a:lumMod val="75000"/>
                  </a:schemeClr>
                </a:solidFill>
              </a:rPr>
              <a:t>$15.7 BILLION</a:t>
            </a:r>
          </a:p>
        </p:txBody>
      </p:sp>
      <p:sp>
        <p:nvSpPr>
          <p:cNvPr id="3" name="Slide Number Placeholder 2"/>
          <p:cNvSpPr>
            <a:spLocks noGrp="1"/>
          </p:cNvSpPr>
          <p:nvPr>
            <p:ph type="sldNum" sz="quarter" idx="12"/>
          </p:nvPr>
        </p:nvSpPr>
        <p:spPr/>
        <p:txBody>
          <a:bodyPr/>
          <a:lstStyle/>
          <a:p>
            <a:fld id="{69E57DC2-970A-4B3E-BB1C-7A09969E49DF}" type="slidenum">
              <a:rPr lang="en-US" smtClean="0"/>
              <a:t>2</a:t>
            </a:fld>
            <a:endParaRPr lang="en-US" dirty="0"/>
          </a:p>
        </p:txBody>
      </p:sp>
    </p:spTree>
    <p:extLst>
      <p:ext uri="{BB962C8B-B14F-4D97-AF65-F5344CB8AC3E}">
        <p14:creationId xmlns:p14="http://schemas.microsoft.com/office/powerpoint/2010/main" val="2070126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F68859-F81A-45E8-99A8-55AD803506AC}"/>
              </a:ext>
            </a:extLst>
          </p:cNvPr>
          <p:cNvSpPr>
            <a:spLocks noGrp="1"/>
          </p:cNvSpPr>
          <p:nvPr>
            <p:ph type="sldNum" sz="quarter" idx="12"/>
          </p:nvPr>
        </p:nvSpPr>
        <p:spPr/>
        <p:txBody>
          <a:bodyPr/>
          <a:lstStyle/>
          <a:p>
            <a:fld id="{69E57DC2-970A-4B3E-BB1C-7A09969E49DF}" type="slidenum">
              <a:rPr lang="en-US" smtClean="0"/>
              <a:t>20</a:t>
            </a:fld>
            <a:endParaRPr lang="en-US" dirty="0"/>
          </a:p>
        </p:txBody>
      </p:sp>
      <p:pic>
        <p:nvPicPr>
          <p:cNvPr id="4" name="Picture 3">
            <a:extLst>
              <a:ext uri="{FF2B5EF4-FFF2-40B4-BE49-F238E27FC236}">
                <a16:creationId xmlns:a16="http://schemas.microsoft.com/office/drawing/2014/main" id="{C296C4DB-81AE-49E7-BB2F-9B4558B1525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050157" y="0"/>
            <a:ext cx="5141842" cy="6858000"/>
          </a:xfrm>
          <a:prstGeom prst="rect">
            <a:avLst/>
          </a:prstGeom>
        </p:spPr>
      </p:pic>
      <p:sp>
        <p:nvSpPr>
          <p:cNvPr id="6" name="TextBox 5">
            <a:extLst>
              <a:ext uri="{FF2B5EF4-FFF2-40B4-BE49-F238E27FC236}">
                <a16:creationId xmlns:a16="http://schemas.microsoft.com/office/drawing/2014/main" id="{729BB4B3-C9C1-4BBC-9A82-A6BDC18F7DC1}"/>
              </a:ext>
            </a:extLst>
          </p:cNvPr>
          <p:cNvSpPr txBox="1"/>
          <p:nvPr/>
        </p:nvSpPr>
        <p:spPr>
          <a:xfrm>
            <a:off x="-38928" y="1514943"/>
            <a:ext cx="6820730" cy="3170099"/>
          </a:xfrm>
          <a:prstGeom prst="rect">
            <a:avLst/>
          </a:prstGeom>
          <a:noFill/>
        </p:spPr>
        <p:txBody>
          <a:bodyPr wrap="square" rtlCol="0">
            <a:spAutoFit/>
          </a:bodyPr>
          <a:lstStyle/>
          <a:p>
            <a:pPr marL="342900" indent="-342900">
              <a:buFont typeface="Arial" panose="020B0604020202020204" pitchFamily="34" charset="0"/>
              <a:buChar char="•"/>
            </a:pPr>
            <a:r>
              <a:rPr lang="en-US" sz="2500" dirty="0"/>
              <a:t>Assessments were reduced for properties under water in 2023.</a:t>
            </a:r>
          </a:p>
          <a:p>
            <a:endParaRPr lang="en-US" sz="2500" dirty="0"/>
          </a:p>
          <a:p>
            <a:pPr marL="342900" indent="-342900">
              <a:buFont typeface="Arial" panose="020B0604020202020204" pitchFamily="34" charset="0"/>
              <a:buChar char="•"/>
            </a:pPr>
            <a:r>
              <a:rPr lang="en-US" sz="2500" dirty="0"/>
              <a:t>Although there are still damaged structures that are under review, land values have been added back to the county roll for the 2024/2025 tax year.</a:t>
            </a:r>
            <a:endParaRPr lang="en-US" sz="2500" dirty="0">
              <a:solidFill>
                <a:schemeClr val="bg2">
                  <a:lumMod val="50000"/>
                </a:schemeClr>
              </a:solidFill>
            </a:endParaRPr>
          </a:p>
          <a:p>
            <a:pPr marL="285750" indent="-285750">
              <a:buFont typeface="Arial" panose="020B0604020202020204" pitchFamily="34" charset="0"/>
              <a:buChar char="•"/>
            </a:pPr>
            <a:endParaRPr lang="en-US" sz="2500" dirty="0">
              <a:solidFill>
                <a:schemeClr val="bg2">
                  <a:lumMod val="50000"/>
                </a:schemeClr>
              </a:solidFill>
            </a:endParaRPr>
          </a:p>
        </p:txBody>
      </p:sp>
      <p:sp>
        <p:nvSpPr>
          <p:cNvPr id="8" name="Title 1">
            <a:extLst>
              <a:ext uri="{FF2B5EF4-FFF2-40B4-BE49-F238E27FC236}">
                <a16:creationId xmlns:a16="http://schemas.microsoft.com/office/drawing/2014/main" id="{7A1724A8-B112-4398-A012-FE6FE20D5B6F}"/>
              </a:ext>
            </a:extLst>
          </p:cNvPr>
          <p:cNvSpPr txBox="1">
            <a:spLocks/>
          </p:cNvSpPr>
          <p:nvPr/>
        </p:nvSpPr>
        <p:spPr>
          <a:xfrm>
            <a:off x="190500" y="619125"/>
            <a:ext cx="6591301" cy="711362"/>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a:solidFill>
                  <a:schemeClr val="accent2">
                    <a:lumMod val="75000"/>
                  </a:schemeClr>
                </a:solidFill>
              </a:rPr>
              <a:t>FLOOD (cont.)</a:t>
            </a:r>
            <a:endParaRPr lang="en-US" b="1" dirty="0">
              <a:solidFill>
                <a:schemeClr val="accent2">
                  <a:lumMod val="75000"/>
                </a:schemeClr>
              </a:solidFill>
            </a:endParaRPr>
          </a:p>
        </p:txBody>
      </p:sp>
    </p:spTree>
    <p:extLst>
      <p:ext uri="{BB962C8B-B14F-4D97-AF65-F5344CB8AC3E}">
        <p14:creationId xmlns:p14="http://schemas.microsoft.com/office/powerpoint/2010/main" val="3542032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624" y="275574"/>
            <a:ext cx="9507255" cy="586575"/>
          </a:xfrm>
        </p:spPr>
        <p:txBody>
          <a:bodyPr>
            <a:noAutofit/>
          </a:bodyPr>
          <a:lstStyle/>
          <a:p>
            <a:pPr algn="ctr"/>
            <a:r>
              <a:rPr lang="en-US" b="1" dirty="0">
                <a:solidFill>
                  <a:schemeClr val="accent2">
                    <a:lumMod val="75000"/>
                  </a:schemeClr>
                </a:solidFill>
              </a:rPr>
              <a:t>OVERVIEW</a:t>
            </a:r>
          </a:p>
        </p:txBody>
      </p:sp>
      <p:sp>
        <p:nvSpPr>
          <p:cNvPr id="3" name="Slide Number Placeholder 2"/>
          <p:cNvSpPr>
            <a:spLocks noGrp="1"/>
          </p:cNvSpPr>
          <p:nvPr>
            <p:ph type="sldNum" sz="quarter" idx="12"/>
          </p:nvPr>
        </p:nvSpPr>
        <p:spPr/>
        <p:txBody>
          <a:bodyPr/>
          <a:lstStyle/>
          <a:p>
            <a:fld id="{69E57DC2-970A-4B3E-BB1C-7A09969E49DF}" type="slidenum">
              <a:rPr lang="en-US" smtClean="0"/>
              <a:t>21</a:t>
            </a:fld>
            <a:endParaRPr lang="en-US" dirty="0"/>
          </a:p>
        </p:txBody>
      </p:sp>
      <p:sp>
        <p:nvSpPr>
          <p:cNvPr id="4" name="TextBox 3"/>
          <p:cNvSpPr txBox="1"/>
          <p:nvPr/>
        </p:nvSpPr>
        <p:spPr>
          <a:xfrm>
            <a:off x="296744" y="1071154"/>
            <a:ext cx="8847256" cy="9694962"/>
          </a:xfrm>
          <a:prstGeom prst="rect">
            <a:avLst/>
          </a:prstGeom>
          <a:noFill/>
        </p:spPr>
        <p:txBody>
          <a:bodyPr wrap="square" rtlCol="0">
            <a:spAutoFit/>
          </a:bodyPr>
          <a:lstStyle/>
          <a:p>
            <a:pPr marL="457200" indent="-457200">
              <a:buFont typeface="Wingdings" panose="05000000000000000000" pitchFamily="2" charset="2"/>
              <a:buChar char="Ø"/>
            </a:pPr>
            <a:r>
              <a:rPr lang="en-US" sz="2000" b="1" dirty="0"/>
              <a:t>With the leveling of interest rates, the housing market has been solid over 2023 and into the 2024 year.  </a:t>
            </a:r>
          </a:p>
          <a:p>
            <a:endParaRPr lang="en-US" sz="1500" b="1" dirty="0"/>
          </a:p>
          <a:p>
            <a:pPr marL="457200" indent="-457200">
              <a:buFont typeface="Wingdings" panose="05000000000000000000" pitchFamily="2" charset="2"/>
              <a:buChar char="Ø"/>
            </a:pPr>
            <a:r>
              <a:rPr lang="en-US" sz="2000" b="1" dirty="0"/>
              <a:t>Consumer confidence in the U.S. was at 100.4% at the end of June 2024.  This is about a 10-point drop from this time last year, likely due to the political climate, but rather steady over the last few months.</a:t>
            </a:r>
          </a:p>
          <a:p>
            <a:endParaRPr lang="en-US" sz="1500" b="1" dirty="0"/>
          </a:p>
          <a:p>
            <a:pPr marL="457200" indent="-457200">
              <a:buFont typeface="Wingdings" panose="05000000000000000000" pitchFamily="2" charset="2"/>
              <a:buChar char="Ø"/>
            </a:pPr>
            <a:r>
              <a:rPr lang="en-US" sz="2000" b="1" dirty="0"/>
              <a:t>The Statewide increase in property values is currently averaging a 5.2% increase. </a:t>
            </a:r>
          </a:p>
          <a:p>
            <a:endParaRPr lang="en-US" sz="1500" b="1" dirty="0"/>
          </a:p>
          <a:p>
            <a:pPr marL="457200" indent="-457200">
              <a:buFont typeface="Wingdings" panose="05000000000000000000" pitchFamily="2" charset="2"/>
              <a:buChar char="Ø"/>
            </a:pPr>
            <a:r>
              <a:rPr lang="en-US" sz="2000" b="1" dirty="0"/>
              <a:t>10.45% increase in Kings County is the largest since 2008 and one of the largest percentage increases of all California counties.</a:t>
            </a:r>
          </a:p>
          <a:p>
            <a:endParaRPr lang="en-US" sz="1500" b="1" dirty="0"/>
          </a:p>
          <a:p>
            <a:pPr marL="457200" indent="-457200">
              <a:buFont typeface="Wingdings" panose="05000000000000000000" pitchFamily="2" charset="2"/>
              <a:buChar char="Ø"/>
            </a:pPr>
            <a:r>
              <a:rPr lang="en-US" sz="2000" b="1" dirty="0"/>
              <a:t>This provides almost $3.4 million more to the General Fund than what was provided last year.  My hope is that this will allow for the much-needed salary increases in my office and other county departments.  Staff worked extremely hard to make this happen.</a:t>
            </a:r>
          </a:p>
          <a:p>
            <a:pPr marL="457200" indent="-457200">
              <a:buFont typeface="Wingdings" panose="05000000000000000000" pitchFamily="2" charset="2"/>
              <a:buChar char="Ø"/>
            </a:pPr>
            <a:endParaRPr lang="en-US" sz="2000" b="1" dirty="0"/>
          </a:p>
          <a:p>
            <a:endParaRPr lang="en-US" sz="2400" b="1" dirty="0"/>
          </a:p>
          <a:p>
            <a:endParaRPr lang="en-US" sz="2400" b="1" dirty="0"/>
          </a:p>
          <a:p>
            <a:endParaRPr lang="en-US" sz="2800" b="1" dirty="0"/>
          </a:p>
          <a:p>
            <a:endParaRPr lang="en-US" sz="2800" b="1" dirty="0"/>
          </a:p>
          <a:p>
            <a:endParaRPr lang="en-US" sz="2800" b="1" dirty="0"/>
          </a:p>
          <a:p>
            <a:pPr marL="457200" indent="-457200">
              <a:buFont typeface="Wingdings" panose="05000000000000000000" pitchFamily="2" charset="2"/>
              <a:buChar char="Ø"/>
            </a:pPr>
            <a:endParaRPr lang="en-US" sz="2800" b="1" dirty="0"/>
          </a:p>
          <a:p>
            <a:pPr marL="457200" indent="-457200">
              <a:buFont typeface="Wingdings" panose="05000000000000000000" pitchFamily="2" charset="2"/>
              <a:buChar char="Ø"/>
            </a:pPr>
            <a:endParaRPr lang="en-US" sz="2800" b="1" dirty="0"/>
          </a:p>
          <a:p>
            <a:endParaRPr lang="en-US" sz="2800" b="1" dirty="0"/>
          </a:p>
          <a:p>
            <a:endParaRPr lang="en-US" sz="2800" b="1" dirty="0"/>
          </a:p>
        </p:txBody>
      </p:sp>
    </p:spTree>
    <p:extLst>
      <p:ext uri="{BB962C8B-B14F-4D97-AF65-F5344CB8AC3E}">
        <p14:creationId xmlns:p14="http://schemas.microsoft.com/office/powerpoint/2010/main" val="1443417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22" y="-1"/>
            <a:ext cx="8958469" cy="535577"/>
          </a:xfrm>
        </p:spPr>
        <p:txBody>
          <a:bodyPr>
            <a:normAutofit fontScale="90000"/>
          </a:bodyPr>
          <a:lstStyle/>
          <a:p>
            <a:pPr algn="ctr"/>
            <a:r>
              <a:rPr lang="en-US" dirty="0">
                <a:solidFill>
                  <a:schemeClr val="accent2">
                    <a:lumMod val="75000"/>
                  </a:schemeClr>
                </a:solidFill>
              </a:rPr>
              <a:t>STAFF EQUITY</a:t>
            </a:r>
            <a:br>
              <a:rPr lang="en-US" dirty="0">
                <a:solidFill>
                  <a:schemeClr val="accent2">
                    <a:lumMod val="75000"/>
                  </a:schemeClr>
                </a:solidFill>
              </a:rPr>
            </a:br>
            <a:endParaRPr lang="en-US" dirty="0">
              <a:solidFill>
                <a:schemeClr val="accent2">
                  <a:lumMod val="75000"/>
                </a:schemeClr>
              </a:solidFill>
            </a:endParaRPr>
          </a:p>
        </p:txBody>
      </p:sp>
      <p:sp>
        <p:nvSpPr>
          <p:cNvPr id="3" name="Slide Number Placeholder 2"/>
          <p:cNvSpPr>
            <a:spLocks noGrp="1"/>
          </p:cNvSpPr>
          <p:nvPr>
            <p:ph type="sldNum" sz="quarter" idx="12"/>
          </p:nvPr>
        </p:nvSpPr>
        <p:spPr>
          <a:xfrm>
            <a:off x="9472736" y="6496716"/>
            <a:ext cx="1596292" cy="361283"/>
          </a:xfrm>
        </p:spPr>
        <p:txBody>
          <a:bodyPr/>
          <a:lstStyle/>
          <a:p>
            <a:fld id="{69E57DC2-970A-4B3E-BB1C-7A09969E49DF}" type="slidenum">
              <a:rPr lang="en-US" smtClean="0"/>
              <a:t>22</a:t>
            </a:fld>
            <a:endParaRPr lang="en-US" dirty="0"/>
          </a:p>
        </p:txBody>
      </p:sp>
      <p:sp>
        <p:nvSpPr>
          <p:cNvPr id="8" name="Content Placeholder 7">
            <a:extLst>
              <a:ext uri="{FF2B5EF4-FFF2-40B4-BE49-F238E27FC236}">
                <a16:creationId xmlns:a16="http://schemas.microsoft.com/office/drawing/2014/main" id="{E995BB35-59CA-8761-E4D9-8B06AECB1D47}"/>
              </a:ext>
            </a:extLst>
          </p:cNvPr>
          <p:cNvSpPr>
            <a:spLocks noGrp="1"/>
          </p:cNvSpPr>
          <p:nvPr>
            <p:ph idx="1"/>
          </p:nvPr>
        </p:nvSpPr>
        <p:spPr>
          <a:xfrm>
            <a:off x="558357" y="880429"/>
            <a:ext cx="9055906" cy="5415868"/>
          </a:xfrm>
        </p:spPr>
        <p:txBody>
          <a:bodyPr>
            <a:normAutofit fontScale="85000" lnSpcReduction="20000"/>
          </a:bodyPr>
          <a:lstStyle/>
          <a:p>
            <a:r>
              <a:rPr lang="en-US" sz="2400" dirty="0"/>
              <a:t>Most staff in the Assessor’s Office is Certified by the State of California</a:t>
            </a:r>
          </a:p>
          <a:p>
            <a:pPr lvl="1"/>
            <a:r>
              <a:rPr lang="en-US" sz="2100" dirty="0"/>
              <a:t>Appraisers, Auditor-Appraisers and Assessments Specialists/Technicians.</a:t>
            </a:r>
          </a:p>
          <a:p>
            <a:pPr lvl="1"/>
            <a:r>
              <a:rPr lang="en-US" sz="2100" dirty="0"/>
              <a:t>Staff must pass a certification exam within their first year of employment or they fail probation.</a:t>
            </a:r>
          </a:p>
          <a:p>
            <a:pPr lvl="1"/>
            <a:r>
              <a:rPr lang="en-US" sz="2100" dirty="0"/>
              <a:t>Once certified, they have 24-hours of continuing education hours that must be obtained each year.</a:t>
            </a:r>
          </a:p>
          <a:p>
            <a:pPr lvl="1"/>
            <a:r>
              <a:rPr lang="en-US" sz="2100" dirty="0"/>
              <a:t>The duties are often complicated and often require complex analysis. </a:t>
            </a:r>
          </a:p>
          <a:p>
            <a:pPr lvl="1"/>
            <a:r>
              <a:rPr lang="en-US" sz="2100" dirty="0"/>
              <a:t>Although the current wages do not adequately compensate for the skills necessary to accurately produce one of the largest contributions to the General Fund, staff has been patiently hopeful that the compensation study would result in fair compensation.</a:t>
            </a:r>
          </a:p>
          <a:p>
            <a:pPr lvl="1"/>
            <a:r>
              <a:rPr lang="en-US" sz="2100" dirty="0"/>
              <a:t>Unfortunately, </a:t>
            </a:r>
            <a:r>
              <a:rPr lang="en-US" sz="2100" dirty="0" err="1"/>
              <a:t>Koff</a:t>
            </a:r>
            <a:r>
              <a:rPr lang="en-US" sz="2100" dirty="0"/>
              <a:t> &amp; Associates did not account for the certification requirement of the Assessment Specialists/Technicians and compared them to non-certified counties.</a:t>
            </a:r>
          </a:p>
          <a:p>
            <a:pPr lvl="1"/>
            <a:r>
              <a:rPr lang="en-US" sz="2100" dirty="0"/>
              <a:t>Your Board, sitting as the Board of Supervisors, has stated that county employees should be compensated for advanced trainings, so I am hoping that while you are sitting as the Board of Equalization, a position that is designed to create equity, you will take these comments into consideration when approving compensation adjustments.</a:t>
            </a:r>
          </a:p>
          <a:p>
            <a:pPr marL="457200" lvl="1" indent="0">
              <a:buNone/>
            </a:pPr>
            <a:endParaRPr lang="en-US" dirty="0"/>
          </a:p>
        </p:txBody>
      </p:sp>
    </p:spTree>
    <p:extLst>
      <p:ext uri="{BB962C8B-B14F-4D97-AF65-F5344CB8AC3E}">
        <p14:creationId xmlns:p14="http://schemas.microsoft.com/office/powerpoint/2010/main" val="3295522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53041"/>
            <a:ext cx="8596668" cy="1320800"/>
          </a:xfrm>
        </p:spPr>
        <p:txBody>
          <a:bodyPr>
            <a:normAutofit fontScale="90000"/>
          </a:bodyPr>
          <a:lstStyle/>
          <a:p>
            <a:pPr algn="ctr"/>
            <a:r>
              <a:rPr lang="en-US" b="1" dirty="0">
                <a:solidFill>
                  <a:schemeClr val="accent2">
                    <a:lumMod val="75000"/>
                  </a:schemeClr>
                </a:solidFill>
                <a:effectLst>
                  <a:outerShdw blurRad="38100" dist="38100" dir="2700000" algn="tl">
                    <a:srgbClr val="000000">
                      <a:alpha val="43137"/>
                    </a:srgbClr>
                  </a:outerShdw>
                </a:effectLst>
                <a:latin typeface="Baskerville Old Face" panose="02020602080505020303" pitchFamily="18" charset="0"/>
              </a:rPr>
              <a:t>THANKS TO THE INCREDIBLE </a:t>
            </a:r>
            <a:r>
              <a:rPr lang="en-US" sz="4800" b="1" dirty="0">
                <a:solidFill>
                  <a:schemeClr val="accent2">
                    <a:lumMod val="75000"/>
                  </a:schemeClr>
                </a:solidFill>
                <a:effectLst>
                  <a:outerShdw blurRad="38100" dist="38100" dir="2700000" algn="tl">
                    <a:srgbClr val="000000">
                      <a:alpha val="43137"/>
                    </a:srgbClr>
                  </a:outerShdw>
                </a:effectLst>
                <a:latin typeface="Baskerville Old Face" panose="02020602080505020303" pitchFamily="18" charset="0"/>
              </a:rPr>
              <a:t>TEAM</a:t>
            </a:r>
          </a:p>
        </p:txBody>
      </p:sp>
      <p:sp>
        <p:nvSpPr>
          <p:cNvPr id="3" name="Slide Number Placeholder 2"/>
          <p:cNvSpPr>
            <a:spLocks noGrp="1"/>
          </p:cNvSpPr>
          <p:nvPr>
            <p:ph type="sldNum" sz="quarter" idx="12"/>
          </p:nvPr>
        </p:nvSpPr>
        <p:spPr/>
        <p:txBody>
          <a:bodyPr/>
          <a:lstStyle/>
          <a:p>
            <a:fld id="{69E57DC2-970A-4B3E-BB1C-7A09969E49DF}" type="slidenum">
              <a:rPr lang="en-US" smtClean="0"/>
              <a:t>23</a:t>
            </a:fld>
            <a:endParaRPr lang="en-US" dirty="0"/>
          </a:p>
        </p:txBody>
      </p:sp>
      <p:sp>
        <p:nvSpPr>
          <p:cNvPr id="5" name="TextBox 4"/>
          <p:cNvSpPr txBox="1"/>
          <p:nvPr/>
        </p:nvSpPr>
        <p:spPr>
          <a:xfrm>
            <a:off x="401415" y="1173661"/>
            <a:ext cx="9047385" cy="6894195"/>
          </a:xfrm>
          <a:prstGeom prst="rect">
            <a:avLst/>
          </a:prstGeom>
          <a:noFill/>
        </p:spPr>
        <p:txBody>
          <a:bodyPr wrap="square" rtlCol="0">
            <a:spAutoFit/>
          </a:bodyPr>
          <a:lstStyle/>
          <a:p>
            <a:r>
              <a:rPr lang="en-US" b="1" dirty="0">
                <a:solidFill>
                  <a:schemeClr val="tx1">
                    <a:lumMod val="75000"/>
                    <a:lumOff val="25000"/>
                  </a:schemeClr>
                </a:solidFill>
              </a:rPr>
              <a:t>The Assessor’s Office team has worked diligently to provide great customer service while also ensuring the property roll is complete and accurate. </a:t>
            </a:r>
          </a:p>
          <a:p>
            <a:endParaRPr lang="en-US" b="1" dirty="0">
              <a:solidFill>
                <a:schemeClr val="tx1">
                  <a:lumMod val="75000"/>
                  <a:lumOff val="25000"/>
                </a:schemeClr>
              </a:solidFill>
            </a:endParaRPr>
          </a:p>
          <a:p>
            <a:pPr marL="285750" indent="-285750">
              <a:buFont typeface="Wingdings" panose="05000000000000000000" pitchFamily="2" charset="2"/>
              <a:buChar char="v"/>
            </a:pPr>
            <a:r>
              <a:rPr lang="en-US" dirty="0"/>
              <a:t>Assistant Assessor/Clerk/Recorder: </a:t>
            </a:r>
            <a:r>
              <a:rPr lang="en-US" dirty="0">
                <a:solidFill>
                  <a:srgbClr val="00B0F0"/>
                </a:solidFill>
              </a:rPr>
              <a:t>Tim</a:t>
            </a:r>
          </a:p>
          <a:p>
            <a:pPr marL="285750" indent="-285750">
              <a:buFont typeface="Wingdings" panose="05000000000000000000" pitchFamily="2" charset="2"/>
              <a:buChar char="v"/>
            </a:pPr>
            <a:endParaRPr lang="en-US" sz="800" dirty="0"/>
          </a:p>
          <a:p>
            <a:pPr marL="285750" indent="-285750">
              <a:buFont typeface="Wingdings" panose="05000000000000000000" pitchFamily="2" charset="2"/>
              <a:buChar char="v"/>
            </a:pPr>
            <a:r>
              <a:rPr lang="en-US" dirty="0"/>
              <a:t>Chief Appraiser: </a:t>
            </a:r>
            <a:r>
              <a:rPr lang="en-US" dirty="0">
                <a:solidFill>
                  <a:srgbClr val="00B0F0"/>
                </a:solidFill>
              </a:rPr>
              <a:t>Erica</a:t>
            </a:r>
          </a:p>
          <a:p>
            <a:pPr marL="285750" indent="-285750">
              <a:buFont typeface="Wingdings" panose="05000000000000000000" pitchFamily="2" charset="2"/>
              <a:buChar char="v"/>
            </a:pPr>
            <a:endParaRPr lang="en-US" sz="800" dirty="0"/>
          </a:p>
          <a:p>
            <a:pPr marL="285750" indent="-285750">
              <a:buFont typeface="Wingdings" panose="05000000000000000000" pitchFamily="2" charset="2"/>
              <a:buChar char="v"/>
            </a:pPr>
            <a:r>
              <a:rPr lang="en-US" dirty="0"/>
              <a:t>Appraisers:  </a:t>
            </a:r>
            <a:r>
              <a:rPr lang="en-US" dirty="0">
                <a:solidFill>
                  <a:srgbClr val="00B0F0"/>
                </a:solidFill>
              </a:rPr>
              <a:t>Susan V., Alex C.,  Alex Z, Angel, Cristian, Joshua, Michelle, Angela, and Jose </a:t>
            </a:r>
          </a:p>
          <a:p>
            <a:pPr marL="285750" indent="-285750">
              <a:buFont typeface="Wingdings" panose="05000000000000000000" pitchFamily="2" charset="2"/>
              <a:buChar char="v"/>
            </a:pPr>
            <a:endParaRPr lang="en-US" sz="800" dirty="0"/>
          </a:p>
          <a:p>
            <a:pPr marL="285750" indent="-285750">
              <a:buFont typeface="Wingdings" panose="05000000000000000000" pitchFamily="2" charset="2"/>
              <a:buChar char="v"/>
            </a:pPr>
            <a:r>
              <a:rPr lang="en-US" dirty="0"/>
              <a:t>Auditor-Accountant:  </a:t>
            </a:r>
            <a:r>
              <a:rPr lang="en-US" dirty="0">
                <a:solidFill>
                  <a:srgbClr val="00B0F0"/>
                </a:solidFill>
              </a:rPr>
              <a:t>Mayra</a:t>
            </a:r>
          </a:p>
          <a:p>
            <a:endParaRPr lang="en-US" sz="1000" dirty="0"/>
          </a:p>
          <a:p>
            <a:pPr marL="285750" indent="-285750">
              <a:buFont typeface="Wingdings" panose="05000000000000000000" pitchFamily="2" charset="2"/>
              <a:buChar char="v"/>
            </a:pPr>
            <a:r>
              <a:rPr lang="en-US" dirty="0"/>
              <a:t>Auditor-Appraiser:  </a:t>
            </a:r>
            <a:r>
              <a:rPr lang="en-US" dirty="0">
                <a:solidFill>
                  <a:srgbClr val="00B0F0"/>
                </a:solidFill>
              </a:rPr>
              <a:t>Gabriela</a:t>
            </a:r>
          </a:p>
          <a:p>
            <a:endParaRPr lang="en-US" sz="800" dirty="0"/>
          </a:p>
          <a:p>
            <a:pPr marL="285750" indent="-285750">
              <a:buFont typeface="Wingdings" panose="05000000000000000000" pitchFamily="2" charset="2"/>
              <a:buChar char="v"/>
            </a:pPr>
            <a:r>
              <a:rPr lang="en-US" dirty="0"/>
              <a:t>Assessment Specialists and Assistance:  </a:t>
            </a:r>
            <a:r>
              <a:rPr lang="en-US" dirty="0">
                <a:solidFill>
                  <a:srgbClr val="00B0F0"/>
                </a:solidFill>
              </a:rPr>
              <a:t>Crystal, Monica, Levi, Sherry, Felicia, Rosalie, Brittany, Lizeth, and Samara   </a:t>
            </a:r>
          </a:p>
          <a:p>
            <a:endParaRPr lang="en-US" sz="800" dirty="0"/>
          </a:p>
          <a:p>
            <a:pPr marL="285750" indent="-285750">
              <a:spcAft>
                <a:spcPts val="600"/>
              </a:spcAft>
              <a:buFont typeface="Wingdings" panose="05000000000000000000" pitchFamily="2" charset="2"/>
              <a:buChar char="v"/>
            </a:pPr>
            <a:r>
              <a:rPr lang="en-US" dirty="0"/>
              <a:t>Cadastral/Mapping Service: </a:t>
            </a:r>
            <a:r>
              <a:rPr lang="en-US" dirty="0">
                <a:solidFill>
                  <a:srgbClr val="00B0F0"/>
                </a:solidFill>
              </a:rPr>
              <a:t>Casey</a:t>
            </a:r>
          </a:p>
          <a:p>
            <a:pPr marL="285750" indent="-285750">
              <a:spcAft>
                <a:spcPts val="600"/>
              </a:spcAft>
              <a:buFont typeface="Wingdings" panose="05000000000000000000" pitchFamily="2" charset="2"/>
              <a:buChar char="v"/>
            </a:pPr>
            <a:r>
              <a:rPr lang="en-US" dirty="0"/>
              <a:t>Executive Secretary:  </a:t>
            </a:r>
            <a:r>
              <a:rPr lang="en-US" dirty="0">
                <a:solidFill>
                  <a:srgbClr val="00B0F0"/>
                </a:solidFill>
              </a:rPr>
              <a:t>Elizabeth</a:t>
            </a:r>
          </a:p>
          <a:p>
            <a:endParaRPr lang="en-US" sz="1400" dirty="0"/>
          </a:p>
          <a:p>
            <a:pPr marL="742950" lvl="1" indent="-285750">
              <a:buFont typeface="Wingdings" panose="05000000000000000000" pitchFamily="2" charset="2"/>
              <a:buChar char="v"/>
            </a:pPr>
            <a:r>
              <a:rPr lang="en-US" dirty="0">
                <a:solidFill>
                  <a:schemeClr val="accent5">
                    <a:lumMod val="75000"/>
                  </a:schemeClr>
                </a:solidFill>
              </a:rPr>
              <a:t>A lot of the work could not be done without the Clerk-Recorder team recording the property transfers and assisting whenever needed:</a:t>
            </a:r>
          </a:p>
          <a:p>
            <a:pPr lvl="2"/>
            <a:r>
              <a:rPr lang="en-US" dirty="0">
                <a:solidFill>
                  <a:srgbClr val="00B0F0"/>
                </a:solidFill>
              </a:rPr>
              <a:t>Susan M., Justine, Martha, Alejandra, Tracy, Rachel and Myla</a:t>
            </a:r>
          </a:p>
          <a:p>
            <a:endParaRPr lang="en-US" dirty="0"/>
          </a:p>
          <a:p>
            <a:endParaRPr lang="en-US" sz="800" dirty="0"/>
          </a:p>
          <a:p>
            <a:endParaRPr lang="en-US" dirty="0"/>
          </a:p>
          <a:p>
            <a:endParaRPr lang="en-US" dirty="0"/>
          </a:p>
          <a:p>
            <a:pPr marL="285750" indent="-285750">
              <a:buFont typeface="Wingdings" panose="05000000000000000000" pitchFamily="2" charset="2"/>
              <a:buChar char="v"/>
            </a:pPr>
            <a:endParaRPr lang="en-US" dirty="0"/>
          </a:p>
        </p:txBody>
      </p:sp>
      <p:pic>
        <p:nvPicPr>
          <p:cNvPr id="8" name="Picture 7" descr="Text&#10;&#10;Description automatically generated">
            <a:extLst>
              <a:ext uri="{FF2B5EF4-FFF2-40B4-BE49-F238E27FC236}">
                <a16:creationId xmlns:a16="http://schemas.microsoft.com/office/drawing/2014/main" id="{EDE9E20E-0277-C174-908B-336A604DDF81}"/>
              </a:ext>
            </a:extLst>
          </p:cNvPr>
          <p:cNvPicPr>
            <a:picLocks noChangeAspect="1"/>
          </p:cNvPicPr>
          <p:nvPr/>
        </p:nvPicPr>
        <p:blipFill rotWithShape="1">
          <a:blip r:embed="rId3">
            <a:extLst>
              <a:ext uri="{28A0092B-C50C-407E-A947-70E740481C1C}">
                <a14:useLocalDpi xmlns:a14="http://schemas.microsoft.com/office/drawing/2010/main" val="0"/>
              </a:ext>
            </a:extLst>
          </a:blip>
          <a:srcRect l="2083" t="1674" r="9167" b="4602"/>
          <a:stretch/>
        </p:blipFill>
        <p:spPr bwMode="auto">
          <a:xfrm>
            <a:off x="9543278" y="3044014"/>
            <a:ext cx="2795248" cy="1811371"/>
          </a:xfrm>
          <a:prstGeom prst="rect">
            <a:avLst/>
          </a:prstGeom>
          <a:ln>
            <a:noFill/>
          </a:ln>
          <a:effectLst>
            <a:softEdge rad="50800"/>
          </a:effectLst>
          <a:extLst>
            <a:ext uri="{53640926-AAD7-44D8-BBD7-CCE9431645EC}">
              <a14:shadowObscured xmlns:a14="http://schemas.microsoft.com/office/drawing/2010/main"/>
            </a:ext>
          </a:extLst>
        </p:spPr>
      </p:pic>
      <p:pic>
        <p:nvPicPr>
          <p:cNvPr id="32" name="Picture 31" descr="Text, letter&#10;&#10;Description automatically generated">
            <a:extLst>
              <a:ext uri="{FF2B5EF4-FFF2-40B4-BE49-F238E27FC236}">
                <a16:creationId xmlns:a16="http://schemas.microsoft.com/office/drawing/2014/main" id="{2B1387BD-1ECB-792F-92A5-67AF3C288212}"/>
              </a:ext>
            </a:extLst>
          </p:cNvPr>
          <p:cNvPicPr>
            <a:picLocks noChangeAspect="1"/>
          </p:cNvPicPr>
          <p:nvPr/>
        </p:nvPicPr>
        <p:blipFill rotWithShape="1">
          <a:blip r:embed="rId4">
            <a:extLst>
              <a:ext uri="{28A0092B-C50C-407E-A947-70E740481C1C}">
                <a14:useLocalDpi xmlns:a14="http://schemas.microsoft.com/office/drawing/2010/main" val="0"/>
              </a:ext>
            </a:extLst>
          </a:blip>
          <a:srcRect t="4546"/>
          <a:stretch/>
        </p:blipFill>
        <p:spPr bwMode="auto">
          <a:xfrm>
            <a:off x="9549921" y="1693770"/>
            <a:ext cx="2446929" cy="939934"/>
          </a:xfrm>
          <a:prstGeom prst="rect">
            <a:avLst/>
          </a:prstGeom>
          <a:ln>
            <a:noFill/>
          </a:ln>
          <a:effectLst>
            <a:softEdge rad="381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207561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title"/>
          </p:nvPr>
        </p:nvSpPr>
        <p:spPr>
          <a:xfrm>
            <a:off x="5209563" y="609600"/>
            <a:ext cx="6979261" cy="1320800"/>
          </a:xfrm>
        </p:spPr>
        <p:txBody>
          <a:bodyPr vert="horz" lIns="91440" tIns="45720" rIns="91440" bIns="45720" rtlCol="0" anchor="t">
            <a:normAutofit/>
          </a:bodyPr>
          <a:lstStyle/>
          <a:p>
            <a:pPr>
              <a:lnSpc>
                <a:spcPct val="90000"/>
              </a:lnSpc>
            </a:pPr>
            <a:r>
              <a:rPr lang="en-US" sz="2800" b="1" dirty="0">
                <a:solidFill>
                  <a:schemeClr val="bg2">
                    <a:lumMod val="10000"/>
                  </a:schemeClr>
                </a:solidFill>
              </a:rPr>
              <a:t>2024 ANNUAL ASSESSMENT ROLL REPORT</a:t>
            </a:r>
          </a:p>
        </p:txBody>
      </p:sp>
      <p:sp>
        <p:nvSpPr>
          <p:cNvPr id="4" name="TextBox 3"/>
          <p:cNvSpPr txBox="1"/>
          <p:nvPr/>
        </p:nvSpPr>
        <p:spPr>
          <a:xfrm>
            <a:off x="5518868" y="1601789"/>
            <a:ext cx="4544280" cy="3880773"/>
          </a:xfrm>
          <a:prstGeom prst="rect">
            <a:avLst/>
          </a:prstGeom>
        </p:spPr>
        <p:txBody>
          <a:bodyPr vert="horz" lIns="91440" tIns="45720" rIns="91440" bIns="45720" rtlCol="0">
            <a:noAutofit/>
          </a:bodyPr>
          <a:lstStyle/>
          <a:p>
            <a:pPr>
              <a:spcBef>
                <a:spcPts val="1000"/>
              </a:spcBef>
              <a:buClr>
                <a:schemeClr val="accent1"/>
              </a:buClr>
              <a:buSzPct val="80000"/>
              <a:buFont typeface="Wingdings 3" charset="2"/>
              <a:buChar char=""/>
            </a:pPr>
            <a:r>
              <a:rPr lang="en-US" sz="3000" dirty="0">
                <a:solidFill>
                  <a:schemeClr val="tx1">
                    <a:lumMod val="75000"/>
                    <a:lumOff val="25000"/>
                  </a:schemeClr>
                </a:solidFill>
              </a:rPr>
              <a:t>This Concludes the Presentation and Report of the 2024 Assessment Roll and Information</a:t>
            </a:r>
          </a:p>
          <a:p>
            <a:pPr>
              <a:spcBef>
                <a:spcPts val="1000"/>
              </a:spcBef>
              <a:buClr>
                <a:schemeClr val="accent1"/>
              </a:buClr>
              <a:buSzPct val="80000"/>
              <a:buFont typeface="Wingdings 3" charset="2"/>
              <a:buChar char=""/>
            </a:pPr>
            <a:endParaRPr lang="en-US" sz="3200" dirty="0">
              <a:solidFill>
                <a:schemeClr val="tx1">
                  <a:lumMod val="75000"/>
                  <a:lumOff val="25000"/>
                </a:schemeClr>
              </a:solidFill>
            </a:endParaRPr>
          </a:p>
          <a:p>
            <a:pPr>
              <a:spcBef>
                <a:spcPts val="1000"/>
              </a:spcBef>
              <a:buClr>
                <a:schemeClr val="accent1"/>
              </a:buClr>
              <a:buSzPct val="80000"/>
              <a:buFont typeface="Wingdings 3" charset="2"/>
              <a:buChar char=""/>
            </a:pPr>
            <a:endParaRPr lang="en-US" sz="3200" dirty="0">
              <a:solidFill>
                <a:schemeClr val="tx1">
                  <a:lumMod val="75000"/>
                  <a:lumOff val="25000"/>
                </a:schemeClr>
              </a:solidFill>
            </a:endParaRPr>
          </a:p>
          <a:p>
            <a:pPr>
              <a:spcBef>
                <a:spcPts val="1000"/>
              </a:spcBef>
              <a:buClr>
                <a:schemeClr val="accent1"/>
              </a:buClr>
              <a:buSzPct val="80000"/>
              <a:buFont typeface="Wingdings 3" charset="2"/>
              <a:buChar char=""/>
            </a:pPr>
            <a:r>
              <a:rPr lang="en-US" sz="3200" b="1" dirty="0">
                <a:solidFill>
                  <a:schemeClr val="tx1">
                    <a:lumMod val="75000"/>
                    <a:lumOff val="25000"/>
                  </a:schemeClr>
                </a:solidFill>
              </a:rPr>
              <a:t>ANY QUESTIONS?</a:t>
            </a:r>
          </a:p>
        </p:txBody>
      </p:sp>
      <p:pic>
        <p:nvPicPr>
          <p:cNvPr id="8" name="Picture 7" descr="A person surfing on the waves&#10;&#10;Description automatically generated with medium confidence">
            <a:extLst>
              <a:ext uri="{FF2B5EF4-FFF2-40B4-BE49-F238E27FC236}">
                <a16:creationId xmlns:a16="http://schemas.microsoft.com/office/drawing/2014/main" id="{CA178C66-487A-4ED8-8346-632D2CF125F6}"/>
              </a:ext>
            </a:extLst>
          </p:cNvPr>
          <p:cNvPicPr>
            <a:picLocks noChangeAspect="1"/>
          </p:cNvPicPr>
          <p:nvPr/>
        </p:nvPicPr>
        <p:blipFill rotWithShape="1">
          <a:blip r:embed="rId3"/>
          <a:srcRect r="-1" b="466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5" name="Isosceles Triangle 2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Slide Number Placeholder 2"/>
          <p:cNvSpPr>
            <a:spLocks noGrp="1"/>
          </p:cNvSpPr>
          <p:nvPr>
            <p:ph type="sldNum" sz="quarter" idx="12"/>
          </p:nvPr>
        </p:nvSpPr>
        <p:spPr>
          <a:xfrm>
            <a:off x="8841996" y="6041362"/>
            <a:ext cx="432006" cy="365125"/>
          </a:xfrm>
        </p:spPr>
        <p:txBody>
          <a:bodyPr vert="horz" lIns="91440" tIns="45720" rIns="91440" bIns="45720" rtlCol="0" anchor="ctr">
            <a:normAutofit/>
          </a:bodyPr>
          <a:lstStyle/>
          <a:p>
            <a:pPr defTabSz="914400">
              <a:spcAft>
                <a:spcPts val="600"/>
              </a:spcAft>
            </a:pPr>
            <a:fld id="{69E57DC2-970A-4B3E-BB1C-7A09969E49DF}" type="slidenum">
              <a:rPr lang="en-US" smtClean="0"/>
              <a:pPr defTabSz="914400">
                <a:spcAft>
                  <a:spcPts val="600"/>
                </a:spcAft>
              </a:pPr>
              <a:t>24</a:t>
            </a:fld>
            <a:endParaRPr lang="en-US"/>
          </a:p>
        </p:txBody>
      </p:sp>
    </p:spTree>
    <p:extLst>
      <p:ext uri="{BB962C8B-B14F-4D97-AF65-F5344CB8AC3E}">
        <p14:creationId xmlns:p14="http://schemas.microsoft.com/office/powerpoint/2010/main" val="566544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2A69365D-BF8B-4C31-B7E6-F50B7CDE15CE}"/>
              </a:ext>
            </a:extLst>
          </p:cNvPr>
          <p:cNvGraphicFramePr/>
          <p:nvPr>
            <p:extLst>
              <p:ext uri="{D42A27DB-BD31-4B8C-83A1-F6EECF244321}">
                <p14:modId xmlns:p14="http://schemas.microsoft.com/office/powerpoint/2010/main" val="1271747823"/>
              </p:ext>
            </p:extLst>
          </p:nvPr>
        </p:nvGraphicFramePr>
        <p:xfrm>
          <a:off x="0" y="0"/>
          <a:ext cx="12191999"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0577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947" y="320961"/>
            <a:ext cx="9549468" cy="1477736"/>
          </a:xfrm>
        </p:spPr>
        <p:txBody>
          <a:bodyPr>
            <a:normAutofit fontScale="90000"/>
          </a:bodyPr>
          <a:lstStyle/>
          <a:p>
            <a:pPr algn="ctr"/>
            <a:r>
              <a:rPr lang="en-US" b="1" dirty="0">
                <a:solidFill>
                  <a:schemeClr val="accent2">
                    <a:lumMod val="75000"/>
                  </a:schemeClr>
                </a:solidFill>
              </a:rPr>
              <a:t>NON-REIMBURSED EXEMPTIONS TOTALLED                   OVER $754 MILLION </a:t>
            </a:r>
            <a:br>
              <a:rPr lang="en-US" b="1" dirty="0">
                <a:solidFill>
                  <a:schemeClr val="accent2">
                    <a:lumMod val="75000"/>
                  </a:schemeClr>
                </a:solidFill>
              </a:rPr>
            </a:br>
            <a:r>
              <a:rPr lang="en-US" b="1" dirty="0">
                <a:solidFill>
                  <a:schemeClr val="accent2">
                    <a:lumMod val="75000"/>
                  </a:schemeClr>
                </a:solidFill>
              </a:rPr>
              <a:t>(UP 7% OVER LAST YEAR)</a:t>
            </a:r>
          </a:p>
        </p:txBody>
      </p:sp>
      <p:sp>
        <p:nvSpPr>
          <p:cNvPr id="6" name="Content Placeholder 5"/>
          <p:cNvSpPr>
            <a:spLocks noGrp="1"/>
          </p:cNvSpPr>
          <p:nvPr>
            <p:ph idx="1"/>
          </p:nvPr>
        </p:nvSpPr>
        <p:spPr>
          <a:xfrm>
            <a:off x="713984" y="2011680"/>
            <a:ext cx="6851737" cy="4846320"/>
          </a:xfrm>
        </p:spPr>
        <p:txBody>
          <a:bodyPr>
            <a:normAutofit fontScale="92500" lnSpcReduction="20000"/>
          </a:bodyPr>
          <a:lstStyle/>
          <a:p>
            <a:r>
              <a:rPr lang="en-US" sz="4400" dirty="0">
                <a:solidFill>
                  <a:srgbClr val="230BB5"/>
                </a:solidFill>
              </a:rPr>
              <a:t>Exemptions include:		</a:t>
            </a:r>
          </a:p>
          <a:p>
            <a:pPr lvl="1"/>
            <a:r>
              <a:rPr lang="en-US" sz="3600" dirty="0">
                <a:solidFill>
                  <a:srgbClr val="230BB5"/>
                </a:solidFill>
              </a:rPr>
              <a:t>Disabled Veterans</a:t>
            </a:r>
          </a:p>
          <a:p>
            <a:pPr lvl="1"/>
            <a:r>
              <a:rPr lang="en-US" sz="3600" dirty="0">
                <a:solidFill>
                  <a:srgbClr val="230BB5"/>
                </a:solidFill>
              </a:rPr>
              <a:t>Soldiers &amp; Sailors</a:t>
            </a:r>
          </a:p>
          <a:p>
            <a:pPr lvl="1"/>
            <a:r>
              <a:rPr lang="en-US" sz="3600" dirty="0">
                <a:solidFill>
                  <a:srgbClr val="230BB5"/>
                </a:solidFill>
              </a:rPr>
              <a:t>Welfare, Religious, School and Church</a:t>
            </a:r>
          </a:p>
          <a:p>
            <a:pPr lvl="1"/>
            <a:r>
              <a:rPr lang="en-US" sz="3600" dirty="0">
                <a:solidFill>
                  <a:srgbClr val="230BB5"/>
                </a:solidFill>
              </a:rPr>
              <a:t>Historical Aircraft </a:t>
            </a:r>
          </a:p>
          <a:p>
            <a:pPr lvl="1"/>
            <a:r>
              <a:rPr lang="en-US" sz="3600" dirty="0">
                <a:solidFill>
                  <a:srgbClr val="230BB5"/>
                </a:solidFill>
              </a:rPr>
              <a:t>Museum and Cemetery</a:t>
            </a:r>
          </a:p>
          <a:p>
            <a:pPr lvl="1"/>
            <a:endParaRPr lang="en-US" sz="3600" dirty="0"/>
          </a:p>
          <a:p>
            <a:pPr marL="530352" lvl="1" indent="0">
              <a:buNone/>
            </a:pPr>
            <a:r>
              <a:rPr lang="en-US" dirty="0"/>
              <a:t>*This does not include Homeowner’s Exemptions since those are reimbursed to the County.</a:t>
            </a:r>
          </a:p>
        </p:txBody>
      </p:sp>
      <p:sp>
        <p:nvSpPr>
          <p:cNvPr id="3" name="Slide Number Placeholder 2"/>
          <p:cNvSpPr>
            <a:spLocks noGrp="1"/>
          </p:cNvSpPr>
          <p:nvPr>
            <p:ph type="sldNum" sz="quarter" idx="12"/>
          </p:nvPr>
        </p:nvSpPr>
        <p:spPr/>
        <p:txBody>
          <a:bodyPr/>
          <a:lstStyle/>
          <a:p>
            <a:fld id="{69E57DC2-970A-4B3E-BB1C-7A09969E49DF}" type="slidenum">
              <a:rPr lang="en-US" smtClean="0"/>
              <a:t>4</a:t>
            </a:fld>
            <a:endParaRPr lang="en-US" dirty="0"/>
          </a:p>
        </p:txBody>
      </p:sp>
      <p:pic>
        <p:nvPicPr>
          <p:cNvPr id="2050" name="Picture 2" descr="Saint Peter Prince of the Apostles Church (Church) - Kings County,  California">
            <a:extLst>
              <a:ext uri="{FF2B5EF4-FFF2-40B4-BE49-F238E27FC236}">
                <a16:creationId xmlns:a16="http://schemas.microsoft.com/office/drawing/2014/main" id="{3BBF22A7-B089-AFB5-586E-CB31D2DCB0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1798696"/>
            <a:ext cx="4223280" cy="505930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397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chemeClr val="accent2">
                    <a:lumMod val="75000"/>
                  </a:schemeClr>
                </a:solidFill>
              </a:rPr>
              <a:t>HOMEOWNER’S EXEMPTIONS</a:t>
            </a:r>
          </a:p>
        </p:txBody>
      </p:sp>
      <p:sp>
        <p:nvSpPr>
          <p:cNvPr id="3" name="Content Placeholder 2"/>
          <p:cNvSpPr>
            <a:spLocks noGrp="1"/>
          </p:cNvSpPr>
          <p:nvPr>
            <p:ph idx="1"/>
          </p:nvPr>
        </p:nvSpPr>
        <p:spPr>
          <a:xfrm>
            <a:off x="4283444" y="1631656"/>
            <a:ext cx="7444729" cy="5226343"/>
          </a:xfrm>
        </p:spPr>
        <p:txBody>
          <a:bodyPr>
            <a:normAutofit/>
          </a:bodyPr>
          <a:lstStyle/>
          <a:p>
            <a:r>
              <a:rPr lang="en-US" sz="3200" b="1" dirty="0">
                <a:solidFill>
                  <a:schemeClr val="tx1"/>
                </a:solidFill>
              </a:rPr>
              <a:t>For the current year, homeowners will see a total exemption of $95 million (A $600k increase from last year)</a:t>
            </a:r>
          </a:p>
          <a:p>
            <a:r>
              <a:rPr lang="en-US" sz="3200" b="1" dirty="0">
                <a:solidFill>
                  <a:schemeClr val="tx1"/>
                </a:solidFill>
              </a:rPr>
              <a:t>The Homeowner’s Exemption is an annual $7,000 reduction of value for a property owner’s primary residence. </a:t>
            </a:r>
          </a:p>
          <a:p>
            <a:r>
              <a:rPr lang="en-US" sz="3200" b="1" dirty="0">
                <a:solidFill>
                  <a:schemeClr val="tx1"/>
                </a:solidFill>
              </a:rPr>
              <a:t>These amounts are reimbursed to the county.</a:t>
            </a:r>
          </a:p>
        </p:txBody>
      </p:sp>
      <p:sp>
        <p:nvSpPr>
          <p:cNvPr id="4" name="Slide Number Placeholder 3"/>
          <p:cNvSpPr>
            <a:spLocks noGrp="1"/>
          </p:cNvSpPr>
          <p:nvPr>
            <p:ph type="sldNum" sz="quarter" idx="12"/>
          </p:nvPr>
        </p:nvSpPr>
        <p:spPr/>
        <p:txBody>
          <a:bodyPr/>
          <a:lstStyle/>
          <a:p>
            <a:fld id="{69E57DC2-970A-4B3E-BB1C-7A09969E49DF}" type="slidenum">
              <a:rPr lang="en-US" smtClean="0"/>
              <a:t>5</a:t>
            </a:fld>
            <a:endParaRPr lang="en-US" dirty="0"/>
          </a:p>
        </p:txBody>
      </p:sp>
      <p:pic>
        <p:nvPicPr>
          <p:cNvPr id="8" name="Picture 7" descr="Luxury homes for sale in Hanford, California | JamesEdition">
            <a:extLst>
              <a:ext uri="{FF2B5EF4-FFF2-40B4-BE49-F238E27FC236}">
                <a16:creationId xmlns:a16="http://schemas.microsoft.com/office/drawing/2014/main" id="{8AE601F6-E252-1D50-F3AC-F4103CE702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8704" y="2463959"/>
            <a:ext cx="4205727" cy="2606255"/>
          </a:xfrm>
          <a:prstGeom prst="rect">
            <a:avLst/>
          </a:prstGeom>
          <a:noFill/>
          <a:effectLst>
            <a:softEdge rad="76200"/>
          </a:effectLst>
        </p:spPr>
      </p:pic>
    </p:spTree>
    <p:extLst>
      <p:ext uri="{BB962C8B-B14F-4D97-AF65-F5344CB8AC3E}">
        <p14:creationId xmlns:p14="http://schemas.microsoft.com/office/powerpoint/2010/main" val="3297577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chemeClr val="accent2">
                    <a:lumMod val="75000"/>
                  </a:schemeClr>
                </a:solidFill>
              </a:rPr>
              <a:t>OVERALL NET VALUE</a:t>
            </a:r>
          </a:p>
        </p:txBody>
      </p:sp>
      <p:sp>
        <p:nvSpPr>
          <p:cNvPr id="3" name="Content Placeholder 2"/>
          <p:cNvSpPr>
            <a:spLocks noGrp="1"/>
          </p:cNvSpPr>
          <p:nvPr>
            <p:ph idx="1"/>
          </p:nvPr>
        </p:nvSpPr>
        <p:spPr>
          <a:xfrm>
            <a:off x="196624" y="1505728"/>
            <a:ext cx="10407060" cy="4960307"/>
          </a:xfrm>
        </p:spPr>
        <p:txBody>
          <a:bodyPr>
            <a:normAutofit fontScale="92500" lnSpcReduction="20000"/>
          </a:bodyPr>
          <a:lstStyle/>
          <a:p>
            <a:r>
              <a:rPr lang="en-US" sz="3600" dirty="0"/>
              <a:t>The </a:t>
            </a:r>
            <a:r>
              <a:rPr lang="en-US" sz="3600" u="sng" dirty="0"/>
              <a:t>Net</a:t>
            </a:r>
            <a:r>
              <a:rPr lang="en-US" sz="3600" dirty="0"/>
              <a:t> Roll in Kings County increased </a:t>
            </a:r>
            <a:r>
              <a:rPr lang="en-US" sz="5400" b="1" dirty="0">
                <a:solidFill>
                  <a:srgbClr val="C00000"/>
                </a:solidFill>
              </a:rPr>
              <a:t>10.45%</a:t>
            </a:r>
            <a:r>
              <a:rPr lang="en-US" sz="5400" dirty="0"/>
              <a:t> </a:t>
            </a:r>
            <a:r>
              <a:rPr lang="en-US" sz="3600" dirty="0"/>
              <a:t>to:</a:t>
            </a:r>
            <a:endParaRPr lang="en-US" dirty="0"/>
          </a:p>
          <a:p>
            <a:pPr marL="0" indent="0" algn="ctr">
              <a:buNone/>
            </a:pPr>
            <a:endParaRPr lang="en-US" sz="4400" b="1" dirty="0">
              <a:solidFill>
                <a:srgbClr val="0070C0"/>
              </a:solidFill>
            </a:endParaRPr>
          </a:p>
          <a:p>
            <a:pPr marL="0" indent="0" algn="ctr">
              <a:buNone/>
            </a:pPr>
            <a:r>
              <a:rPr lang="en-US" sz="6500" b="1" dirty="0">
                <a:solidFill>
                  <a:schemeClr val="accent2">
                    <a:lumMod val="75000"/>
                  </a:schemeClr>
                </a:solidFill>
              </a:rPr>
              <a:t>$15,695,195,715</a:t>
            </a:r>
          </a:p>
          <a:p>
            <a:pPr marL="0" indent="0" algn="ctr">
              <a:buNone/>
            </a:pPr>
            <a:endParaRPr lang="en-US" sz="4400" b="1" dirty="0">
              <a:solidFill>
                <a:srgbClr val="0070C0"/>
              </a:solidFill>
            </a:endParaRPr>
          </a:p>
          <a:p>
            <a:pPr marL="0" indent="0" algn="ctr">
              <a:buNone/>
            </a:pPr>
            <a:r>
              <a:rPr lang="en-US" altLang="en-US" sz="2400" dirty="0"/>
              <a:t> (Total Assessments Less All Non-reimbursable Exemptions &amp; Without Utility Roll )</a:t>
            </a:r>
          </a:p>
          <a:p>
            <a:pPr marL="0" indent="0" algn="ctr">
              <a:buNone/>
            </a:pPr>
            <a:endParaRPr lang="en-US" sz="2400" dirty="0"/>
          </a:p>
          <a:p>
            <a:pPr marL="0" indent="0" algn="ctr">
              <a:buNone/>
            </a:pPr>
            <a:r>
              <a:rPr lang="en-US" sz="4400" b="1" dirty="0">
                <a:solidFill>
                  <a:srgbClr val="C00000"/>
                </a:solidFill>
              </a:rPr>
              <a:t> </a:t>
            </a:r>
            <a:r>
              <a:rPr lang="en-US" sz="4400" b="1" dirty="0">
                <a:solidFill>
                  <a:srgbClr val="C00000"/>
                </a:solidFill>
                <a:latin typeface="Arial Black" panose="020B0A04020102020204" pitchFamily="34" charset="0"/>
              </a:rPr>
              <a:t>$1.5 b</a:t>
            </a:r>
            <a:r>
              <a:rPr lang="en-US" sz="4400" b="1" dirty="0">
                <a:solidFill>
                  <a:srgbClr val="C00000"/>
                </a:solidFill>
              </a:rPr>
              <a:t>illion increase over last year</a:t>
            </a:r>
          </a:p>
        </p:txBody>
      </p:sp>
      <p:sp>
        <p:nvSpPr>
          <p:cNvPr id="4" name="Slide Number Placeholder 3"/>
          <p:cNvSpPr>
            <a:spLocks noGrp="1"/>
          </p:cNvSpPr>
          <p:nvPr>
            <p:ph type="sldNum" sz="quarter" idx="12"/>
          </p:nvPr>
        </p:nvSpPr>
        <p:spPr/>
        <p:txBody>
          <a:bodyPr/>
          <a:lstStyle/>
          <a:p>
            <a:fld id="{69E57DC2-970A-4B3E-BB1C-7A09969E49DF}" type="slidenum">
              <a:rPr lang="en-US" smtClean="0"/>
              <a:t>6</a:t>
            </a:fld>
            <a:endParaRPr lang="en-US" dirty="0"/>
          </a:p>
        </p:txBody>
      </p:sp>
    </p:spTree>
    <p:extLst>
      <p:ext uri="{BB962C8B-B14F-4D97-AF65-F5344CB8AC3E}">
        <p14:creationId xmlns:p14="http://schemas.microsoft.com/office/powerpoint/2010/main" val="3094141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038" y="644162"/>
            <a:ext cx="9601200" cy="1029682"/>
          </a:xfrm>
        </p:spPr>
        <p:txBody>
          <a:bodyPr>
            <a:normAutofit fontScale="90000"/>
          </a:bodyPr>
          <a:lstStyle/>
          <a:p>
            <a:pPr algn="ctr"/>
            <a:r>
              <a:rPr lang="en-US" sz="5400" b="1" dirty="0">
                <a:solidFill>
                  <a:srgbClr val="230BB5"/>
                </a:solidFill>
              </a:rPr>
              <a:t>What Has Led to the Increase?</a:t>
            </a:r>
          </a:p>
        </p:txBody>
      </p:sp>
      <p:sp>
        <p:nvSpPr>
          <p:cNvPr id="3" name="Content Placeholder 2"/>
          <p:cNvSpPr>
            <a:spLocks noGrp="1"/>
          </p:cNvSpPr>
          <p:nvPr>
            <p:ph idx="1"/>
          </p:nvPr>
        </p:nvSpPr>
        <p:spPr>
          <a:xfrm>
            <a:off x="0" y="1489166"/>
            <a:ext cx="9003180" cy="3483052"/>
          </a:xfrm>
        </p:spPr>
        <p:txBody>
          <a:bodyPr>
            <a:normAutofit fontScale="55000" lnSpcReduction="20000"/>
          </a:bodyPr>
          <a:lstStyle/>
          <a:p>
            <a:r>
              <a:rPr lang="en-US" sz="3600" dirty="0"/>
              <a:t>Housing </a:t>
            </a:r>
            <a:r>
              <a:rPr lang="en-US" sz="3600" i="1" dirty="0"/>
              <a:t>prices increased in 2023 which contributes to new construction and resales of existing properties for the current roll.</a:t>
            </a:r>
            <a:r>
              <a:rPr lang="en-US" sz="3600" dirty="0"/>
              <a:t> </a:t>
            </a:r>
            <a:endParaRPr lang="en-US" sz="1200" dirty="0"/>
          </a:p>
          <a:p>
            <a:pPr marL="0" indent="0">
              <a:buNone/>
            </a:pPr>
            <a:endParaRPr lang="en-US" sz="3600" dirty="0"/>
          </a:p>
          <a:p>
            <a:r>
              <a:rPr lang="en-US" sz="3600" dirty="0"/>
              <a:t>2</a:t>
            </a:r>
            <a:r>
              <a:rPr lang="en-US" sz="3600" baseline="30000" dirty="0"/>
              <a:t>nd</a:t>
            </a:r>
            <a:r>
              <a:rPr lang="en-US" sz="3600" dirty="0"/>
              <a:t> owner solar added in the amount of $294 million.</a:t>
            </a:r>
          </a:p>
          <a:p>
            <a:endParaRPr lang="en-US" sz="3600" dirty="0"/>
          </a:p>
          <a:p>
            <a:r>
              <a:rPr lang="en-US" sz="3600" dirty="0"/>
              <a:t>$134 million increase to the roll due to adding back the parcels that are no longer under water from the 2023 Flood.</a:t>
            </a:r>
          </a:p>
          <a:p>
            <a:pPr marL="0" indent="0">
              <a:buNone/>
            </a:pPr>
            <a:endParaRPr lang="en-US" sz="3600" dirty="0"/>
          </a:p>
          <a:p>
            <a:r>
              <a:rPr lang="en-US" sz="3600" dirty="0"/>
              <a:t>Jarvis–Gann Factor increased the full 2% (Prop 13) due to the rise of inflation being above 2%.</a:t>
            </a:r>
          </a:p>
          <a:p>
            <a:pPr marL="0" indent="0">
              <a:buNone/>
            </a:pPr>
            <a:endParaRPr lang="en-US" sz="3600" dirty="0"/>
          </a:p>
          <a:p>
            <a:endParaRPr lang="en-US" sz="3600" dirty="0"/>
          </a:p>
        </p:txBody>
      </p:sp>
      <p:sp>
        <p:nvSpPr>
          <p:cNvPr id="4" name="Slide Number Placeholder 3"/>
          <p:cNvSpPr>
            <a:spLocks noGrp="1"/>
          </p:cNvSpPr>
          <p:nvPr>
            <p:ph type="sldNum" sz="quarter" idx="12"/>
          </p:nvPr>
        </p:nvSpPr>
        <p:spPr/>
        <p:txBody>
          <a:bodyPr/>
          <a:lstStyle/>
          <a:p>
            <a:fld id="{69E57DC2-970A-4B3E-BB1C-7A09969E49DF}" type="slidenum">
              <a:rPr lang="en-US" smtClean="0"/>
              <a:t>7</a:t>
            </a:fld>
            <a:endParaRPr lang="en-US" dirty="0"/>
          </a:p>
        </p:txBody>
      </p:sp>
      <p:pic>
        <p:nvPicPr>
          <p:cNvPr id="13" name="Picture 12" descr="Hanford, California | Familypedia | Fandom">
            <a:extLst>
              <a:ext uri="{FF2B5EF4-FFF2-40B4-BE49-F238E27FC236}">
                <a16:creationId xmlns:a16="http://schemas.microsoft.com/office/drawing/2014/main" id="{3D0AB2EE-E94B-741F-0C96-C58DC3801E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59257" y="5033817"/>
            <a:ext cx="2370161" cy="1633345"/>
          </a:xfrm>
          <a:prstGeom prst="rect">
            <a:avLst/>
          </a:prstGeom>
          <a:noFill/>
          <a:ln>
            <a:noFill/>
          </a:ln>
          <a:effectLst>
            <a:softEdge rad="25400"/>
          </a:effectLst>
        </p:spPr>
      </p:pic>
      <p:pic>
        <p:nvPicPr>
          <p:cNvPr id="14" name="Picture 13" descr="A path with trees on either side&#10;&#10;Description automatically generated with low confidence">
            <a:extLst>
              <a:ext uri="{FF2B5EF4-FFF2-40B4-BE49-F238E27FC236}">
                <a16:creationId xmlns:a16="http://schemas.microsoft.com/office/drawing/2014/main" id="{2B3538E3-7B21-C12F-7A7B-30766F61BB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9360" y="5033818"/>
            <a:ext cx="2623820" cy="1633346"/>
          </a:xfrm>
          <a:prstGeom prst="rect">
            <a:avLst/>
          </a:prstGeom>
          <a:noFill/>
          <a:ln>
            <a:noFill/>
          </a:ln>
          <a:effectLst>
            <a:softEdge rad="25400"/>
          </a:effectLst>
        </p:spPr>
      </p:pic>
      <p:pic>
        <p:nvPicPr>
          <p:cNvPr id="15" name="Picture 14" descr="15 Best Things to Do in Hanford (CA) - The Crazy Tourist">
            <a:extLst>
              <a:ext uri="{FF2B5EF4-FFF2-40B4-BE49-F238E27FC236}">
                <a16:creationId xmlns:a16="http://schemas.microsoft.com/office/drawing/2014/main" id="{FCC5836D-494F-BA58-5A88-AAFCD7ABA4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4906" y="4851046"/>
            <a:ext cx="2511094" cy="1816118"/>
          </a:xfrm>
          <a:prstGeom prst="rect">
            <a:avLst/>
          </a:prstGeom>
          <a:noFill/>
          <a:ln>
            <a:noFill/>
          </a:ln>
          <a:effectLst>
            <a:softEdge rad="25400"/>
          </a:effectLst>
        </p:spPr>
      </p:pic>
      <p:pic>
        <p:nvPicPr>
          <p:cNvPr id="17" name="Picture 16" descr="STAR RESTAURANT - 31 Photos &amp; 56 Reviews - American (Traditional) - 122 W  6th St, Hanford, CA - Restaurant Reviews - Phone Number - Yelp">
            <a:extLst>
              <a:ext uri="{FF2B5EF4-FFF2-40B4-BE49-F238E27FC236}">
                <a16:creationId xmlns:a16="http://schemas.microsoft.com/office/drawing/2014/main" id="{C495773B-9083-24B6-E3C2-705674BE15AC}"/>
              </a:ext>
            </a:extLst>
          </p:cNvPr>
          <p:cNvPicPr>
            <a:picLocks noChangeAspect="1"/>
          </p:cNvPicPr>
          <p:nvPr/>
        </p:nvPicPr>
        <p:blipFill rotWithShape="1">
          <a:blip r:embed="rId6">
            <a:extLst>
              <a:ext uri="{28A0092B-C50C-407E-A947-70E740481C1C}">
                <a14:useLocalDpi xmlns:a14="http://schemas.microsoft.com/office/drawing/2010/main" val="0"/>
              </a:ext>
            </a:extLst>
          </a:blip>
          <a:srcRect l="5502" t="2751" b="11187"/>
          <a:stretch/>
        </p:blipFill>
        <p:spPr bwMode="auto">
          <a:xfrm>
            <a:off x="885038" y="4972218"/>
            <a:ext cx="2370161" cy="1694946"/>
          </a:xfrm>
          <a:prstGeom prst="rect">
            <a:avLst/>
          </a:prstGeom>
          <a:noFill/>
          <a:ln>
            <a:noFill/>
          </a:ln>
          <a:effectLst>
            <a:softEdge rad="254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32756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146050"/>
            <a:ext cx="10928218" cy="1015663"/>
          </a:xfrm>
          <a:prstGeom prst="rect">
            <a:avLst/>
          </a:prstGeom>
          <a:noFill/>
        </p:spPr>
        <p:txBody>
          <a:bodyPr wrap="square" rtlCol="0">
            <a:spAutoFit/>
          </a:bodyPr>
          <a:lstStyle/>
          <a:p>
            <a:pPr algn="ctr"/>
            <a:r>
              <a:rPr lang="en-US" sz="3200" dirty="0"/>
              <a:t> $</a:t>
            </a:r>
            <a:r>
              <a:rPr lang="en-US" sz="3200" dirty="0">
                <a:solidFill>
                  <a:schemeClr val="tx2"/>
                </a:solidFill>
              </a:rPr>
              <a:t>436 Million in Assessed Value Attributed to Solar in Kings </a:t>
            </a:r>
            <a:r>
              <a:rPr lang="en-US" sz="2800" dirty="0">
                <a:solidFill>
                  <a:schemeClr val="tx2"/>
                </a:solidFill>
              </a:rPr>
              <a:t>(an increase of $294 million from last year)</a:t>
            </a:r>
          </a:p>
        </p:txBody>
      </p:sp>
      <p:sp>
        <p:nvSpPr>
          <p:cNvPr id="5" name="Slide Number Placeholder 4"/>
          <p:cNvSpPr>
            <a:spLocks noGrp="1"/>
          </p:cNvSpPr>
          <p:nvPr>
            <p:ph type="sldNum" sz="quarter" idx="12"/>
          </p:nvPr>
        </p:nvSpPr>
        <p:spPr/>
        <p:txBody>
          <a:bodyPr/>
          <a:lstStyle/>
          <a:p>
            <a:fld id="{69E57DC2-970A-4B3E-BB1C-7A09969E49DF}" type="slidenum">
              <a:rPr lang="en-US" smtClean="0"/>
              <a:t>8</a:t>
            </a:fld>
            <a:endParaRPr lang="en-US" dirty="0"/>
          </a:p>
        </p:txBody>
      </p:sp>
      <p:pic>
        <p:nvPicPr>
          <p:cNvPr id="7" name="Picture 6">
            <a:extLst>
              <a:ext uri="{FF2B5EF4-FFF2-40B4-BE49-F238E27FC236}">
                <a16:creationId xmlns:a16="http://schemas.microsoft.com/office/drawing/2014/main" id="{9CA2322D-BC55-4AB1-AAF2-E96349E131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1999" cy="4991100"/>
          </a:xfrm>
          <a:prstGeom prst="rect">
            <a:avLst/>
          </a:prstGeom>
        </p:spPr>
      </p:pic>
    </p:spTree>
    <p:extLst>
      <p:ext uri="{BB962C8B-B14F-4D97-AF65-F5344CB8AC3E}">
        <p14:creationId xmlns:p14="http://schemas.microsoft.com/office/powerpoint/2010/main" val="791599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515648" y="0"/>
            <a:ext cx="9457151" cy="739036"/>
          </a:xfrm>
          <a:solidFill>
            <a:schemeClr val="accent3">
              <a:lumMod val="60000"/>
              <a:lumOff val="40000"/>
            </a:schemeClr>
          </a:solidFill>
        </p:spPr>
        <p:txBody>
          <a:bodyPr>
            <a:normAutofit/>
          </a:bodyPr>
          <a:lstStyle/>
          <a:p>
            <a:pPr algn="ctr"/>
            <a:r>
              <a:rPr lang="en-US" b="1" dirty="0">
                <a:solidFill>
                  <a:schemeClr val="accent2">
                    <a:lumMod val="75000"/>
                  </a:schemeClr>
                </a:solidFill>
              </a:rPr>
              <a:t>SECTION 51 ASSESSMENTS</a:t>
            </a:r>
          </a:p>
        </p:txBody>
      </p:sp>
      <p:sp>
        <p:nvSpPr>
          <p:cNvPr id="3" name="Slide Number Placeholder 2"/>
          <p:cNvSpPr>
            <a:spLocks noGrp="1"/>
          </p:cNvSpPr>
          <p:nvPr>
            <p:ph type="sldNum" sz="quarter" idx="12"/>
          </p:nvPr>
        </p:nvSpPr>
        <p:spPr/>
        <p:txBody>
          <a:bodyPr/>
          <a:lstStyle/>
          <a:p>
            <a:fld id="{69E57DC2-970A-4B3E-BB1C-7A09969E49DF}" type="slidenum">
              <a:rPr lang="en-US" smtClean="0"/>
              <a:t>9</a:t>
            </a:fld>
            <a:endParaRPr lang="en-US" dirty="0"/>
          </a:p>
        </p:txBody>
      </p:sp>
      <p:sp>
        <p:nvSpPr>
          <p:cNvPr id="6" name="Rectangle 3"/>
          <p:cNvSpPr txBox="1">
            <a:spLocks noChangeArrowheads="1"/>
          </p:cNvSpPr>
          <p:nvPr/>
        </p:nvSpPr>
        <p:spPr>
          <a:xfrm>
            <a:off x="-159391" y="1157443"/>
            <a:ext cx="11067876" cy="2950237"/>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lvl="1">
              <a:lnSpc>
                <a:spcPct val="90000"/>
              </a:lnSpc>
            </a:pPr>
            <a:r>
              <a:rPr lang="en-US" altLang="en-US" dirty="0"/>
              <a:t>The Law Requires that Real Property Is Assessed At the Lower Of:</a:t>
            </a:r>
          </a:p>
          <a:p>
            <a:pPr lvl="2">
              <a:lnSpc>
                <a:spcPct val="90000"/>
              </a:lnSpc>
            </a:pPr>
            <a:r>
              <a:rPr lang="en-US" altLang="en-US" dirty="0"/>
              <a:t>Prop. 13 Factored Base Year Value or</a:t>
            </a:r>
          </a:p>
          <a:p>
            <a:pPr lvl="2">
              <a:lnSpc>
                <a:spcPct val="90000"/>
              </a:lnSpc>
            </a:pPr>
            <a:r>
              <a:rPr lang="en-US" altLang="en-US" dirty="0"/>
              <a:t>Current Market Value</a:t>
            </a:r>
          </a:p>
          <a:p>
            <a:pPr lvl="2">
              <a:lnSpc>
                <a:spcPct val="90000"/>
              </a:lnSpc>
            </a:pPr>
            <a:r>
              <a:rPr lang="en-US" altLang="en-US" dirty="0"/>
              <a:t>When the current market value is less than the Prop 13 value, the property goes into a Section 51 Assessment.</a:t>
            </a:r>
          </a:p>
          <a:p>
            <a:pPr lvl="1">
              <a:lnSpc>
                <a:spcPct val="90000"/>
              </a:lnSpc>
            </a:pPr>
            <a:r>
              <a:rPr lang="en-US" altLang="en-US" dirty="0"/>
              <a:t>Section 51 Properties Require an Annual Review</a:t>
            </a:r>
          </a:p>
          <a:p>
            <a:pPr lvl="2">
              <a:lnSpc>
                <a:spcPct val="90000"/>
              </a:lnSpc>
            </a:pPr>
            <a:r>
              <a:rPr lang="en-US" altLang="en-US" dirty="0"/>
              <a:t>Properties Assessed Under Section 51 Are Reviewed Annually Until The Current Market Value Becomes Greater than the Prop. 13 Factored Base Year Value, at which Time the Property is Returned to the Prop 13 FBY Value. </a:t>
            </a:r>
          </a:p>
        </p:txBody>
      </p:sp>
      <p:pic>
        <p:nvPicPr>
          <p:cNvPr id="7" name="Picture 6" descr="181,456 Dilapidated House Stock Photos, Pictures &amp; Royalty-Free Images -  iStock">
            <a:extLst>
              <a:ext uri="{FF2B5EF4-FFF2-40B4-BE49-F238E27FC236}">
                <a16:creationId xmlns:a16="http://schemas.microsoft.com/office/drawing/2014/main" id="{7EE4CC0F-5F37-A844-A999-5EE6CFB06B9A}"/>
              </a:ext>
            </a:extLst>
          </p:cNvPr>
          <p:cNvPicPr>
            <a:picLocks noChangeAspect="1"/>
          </p:cNvPicPr>
          <p:nvPr/>
        </p:nvPicPr>
        <p:blipFill rotWithShape="1">
          <a:blip r:embed="rId3">
            <a:extLst>
              <a:ext uri="{28A0092B-C50C-407E-A947-70E740481C1C}">
                <a14:useLocalDpi xmlns:a14="http://schemas.microsoft.com/office/drawing/2010/main" val="0"/>
              </a:ext>
            </a:extLst>
          </a:blip>
          <a:srcRect t="18084"/>
          <a:stretch/>
        </p:blipFill>
        <p:spPr bwMode="auto">
          <a:xfrm>
            <a:off x="1930400" y="4107679"/>
            <a:ext cx="7480300" cy="2750321"/>
          </a:xfrm>
          <a:prstGeom prst="rect">
            <a:avLst/>
          </a:prstGeom>
          <a:noFill/>
          <a:ln>
            <a:noFill/>
          </a:ln>
          <a:effectLst>
            <a:softEdge rad="254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33269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3000"/>
                                        <p:tgtEl>
                                          <p:spTgt spid="6">
                                            <p:txEl>
                                              <p:pRg st="2" end="2"/>
                                            </p:txEl>
                                          </p:spTgt>
                                        </p:tgtEl>
                                      </p:cBhvr>
                                    </p:animEffect>
                                  </p:childTnLst>
                                </p:cTn>
                              </p:par>
                            </p:childTnLst>
                          </p:cTn>
                        </p:par>
                        <p:par>
                          <p:cTn id="17" fill="hold">
                            <p:stCondLst>
                              <p:cond delay="3500"/>
                            </p:stCondLst>
                            <p:childTnLst>
                              <p:par>
                                <p:cTn id="18" presetID="10" presetClass="entr" presetSubtype="0" fill="hold" nodeType="after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3000"/>
                                        <p:tgtEl>
                                          <p:spTgt spid="6">
                                            <p:txEl>
                                              <p:pRg st="3" end="3"/>
                                            </p:txEl>
                                          </p:spTgt>
                                        </p:tgtEl>
                                      </p:cBhvr>
                                    </p:animEffect>
                                  </p:childTnLst>
                                </p:cTn>
                              </p:par>
                            </p:childTnLst>
                          </p:cTn>
                        </p:par>
                        <p:par>
                          <p:cTn id="21" fill="hold">
                            <p:stCondLst>
                              <p:cond delay="6500"/>
                            </p:stCondLst>
                            <p:childTnLst>
                              <p:par>
                                <p:cTn id="22" presetID="10" presetClass="entr" presetSubtype="0" fill="hold" nodeType="after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3000"/>
                                        <p:tgtEl>
                                          <p:spTgt spid="6">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8020</TotalTime>
  <Words>1382</Words>
  <Application>Microsoft Office PowerPoint</Application>
  <PresentationFormat>Widescreen</PresentationFormat>
  <Paragraphs>228</Paragraphs>
  <Slides>24</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Amasis MT Pro</vt:lpstr>
      <vt:lpstr>Arial</vt:lpstr>
      <vt:lpstr>Arial Black</vt:lpstr>
      <vt:lpstr>Baskerville Old Face</vt:lpstr>
      <vt:lpstr>Calibri</vt:lpstr>
      <vt:lpstr>Trebuchet MS</vt:lpstr>
      <vt:lpstr>Wingdings</vt:lpstr>
      <vt:lpstr>Wingdings 3</vt:lpstr>
      <vt:lpstr>Facet</vt:lpstr>
      <vt:lpstr>2024 ANNUAL REPORT </vt:lpstr>
      <vt:lpstr>2024  ASSESSED PROPERTY VALUE IN KINGS COUNTY  IS    $15.7 BILLION</vt:lpstr>
      <vt:lpstr>PowerPoint Presentation</vt:lpstr>
      <vt:lpstr>NON-REIMBURSED EXEMPTIONS TOTALLED                   OVER $754 MILLION  (UP 7% OVER LAST YEAR)</vt:lpstr>
      <vt:lpstr>HOMEOWNER’S EXEMPTIONS</vt:lpstr>
      <vt:lpstr>OVERALL NET VALUE</vt:lpstr>
      <vt:lpstr>What Has Led to the Increase?</vt:lpstr>
      <vt:lpstr>PowerPoint Presentation</vt:lpstr>
      <vt:lpstr>SECTION 51 ASSESSMENTS</vt:lpstr>
      <vt:lpstr>2024 SECTION 51 - MARKET VALUE ASSESSMENTS</vt:lpstr>
      <vt:lpstr>OIL and GAS</vt:lpstr>
      <vt:lpstr>High Speed Rail Properties</vt:lpstr>
      <vt:lpstr>PowerPoint Presentation</vt:lpstr>
      <vt:lpstr>PowerPoint Presentation</vt:lpstr>
      <vt:lpstr>PowerPoint Presentation</vt:lpstr>
      <vt:lpstr>PowerPoint Presentation</vt:lpstr>
      <vt:lpstr>APPEALS</vt:lpstr>
      <vt:lpstr>PowerPoint Presentation</vt:lpstr>
      <vt:lpstr>FLOOD (cont.)</vt:lpstr>
      <vt:lpstr>PowerPoint Presentation</vt:lpstr>
      <vt:lpstr>OVERVIEW</vt:lpstr>
      <vt:lpstr>STAFF EQUITY </vt:lpstr>
      <vt:lpstr>THANKS TO THE INCREDIBLE TEAM</vt:lpstr>
      <vt:lpstr>2024 ANNUAL ASSESSMENT ROLL REPORT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ASSESSMENT ROLL</dc:title>
  <dc:creator>Lee, Kristine</dc:creator>
  <cp:lastModifiedBy>Badasci, Diane</cp:lastModifiedBy>
  <cp:revision>259</cp:revision>
  <cp:lastPrinted>2024-07-12T23:41:04Z</cp:lastPrinted>
  <dcterms:created xsi:type="dcterms:W3CDTF">2019-06-26T21:17:36Z</dcterms:created>
  <dcterms:modified xsi:type="dcterms:W3CDTF">2024-07-15T16:50:21Z</dcterms:modified>
</cp:coreProperties>
</file>