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4" autoAdjust="0"/>
    <p:restoredTop sz="96107" autoAdjust="0"/>
  </p:normalViewPr>
  <p:slideViewPr>
    <p:cSldViewPr snapToGrid="0">
      <p:cViewPr varScale="1">
        <p:scale>
          <a:sx n="109" d="100"/>
          <a:sy n="109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-151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C3B40-95CA-4F1E-83F7-14CD643A1DAE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618E2-613A-44D1-B93A-D2362A861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7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618E2-613A-44D1-B93A-D2362A861F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87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618E2-613A-44D1-B93A-D2362A861F7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74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618E2-613A-44D1-B93A-D2362A861F7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05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618E2-613A-44D1-B93A-D2362A861F7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618E2-613A-44D1-B93A-D2362A861F7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AC03-8F48-4287-8A70-28AA75D92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76875"/>
            <a:ext cx="9144000" cy="1006475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B16DC74-8898-43A4-A3BE-9BD90679C8EA}"/>
              </a:ext>
            </a:extLst>
          </p:cNvPr>
          <p:cNvSpPr/>
          <p:nvPr userDrawn="1"/>
        </p:nvSpPr>
        <p:spPr>
          <a:xfrm>
            <a:off x="165508" y="172044"/>
            <a:ext cx="11877957" cy="1982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9B38C3-9EE0-438B-B5F8-8BDAF77EC053}"/>
              </a:ext>
            </a:extLst>
          </p:cNvPr>
          <p:cNvSpPr/>
          <p:nvPr userDrawn="1"/>
        </p:nvSpPr>
        <p:spPr>
          <a:xfrm>
            <a:off x="165508" y="6529191"/>
            <a:ext cx="11877957" cy="1982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FF918F1-528C-4044-9331-EA422A427D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06976" y="172044"/>
            <a:ext cx="3362638" cy="336263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41587E4-131A-4ACD-BD81-DCDD67CEF0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8942" y="413360"/>
            <a:ext cx="11891088" cy="11859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BA1912E-9A2C-45D0-ABAE-88C7C80CE0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8942" y="6346223"/>
            <a:ext cx="11891088" cy="11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0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483A-4300-43EC-AA2B-162A23F7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BF5EB4-7037-4BCB-A656-EC3F704EA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0267A-FC2B-4833-9213-FBA820D18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A1EE8-685D-477B-AA6A-38E6B981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2A0C2-498F-4A0D-908F-FADDD78D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9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75A26B-8C9F-4528-A851-DB2AECB8C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4C3A6-8DA9-4037-8F44-30FF2C827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A8973-3104-4272-AAEC-484BA4DD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3D2F0-EF12-45F9-92C4-317394514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B2D1-506A-4349-AEAD-AB69A242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4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FE6BC-2574-4493-9DEE-3FAA6CFF6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6A7EE-97F6-45D8-B0F1-C1AE56A0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28F0C-960A-4811-8DC3-BA12A329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A31E-F7BD-4E2E-BB57-3694ED0D5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EFCEB69-3EDD-46B0-B798-5C34FE816365}"/>
              </a:ext>
            </a:extLst>
          </p:cNvPr>
          <p:cNvGrpSpPr/>
          <p:nvPr userDrawn="1"/>
        </p:nvGrpSpPr>
        <p:grpSpPr>
          <a:xfrm>
            <a:off x="0" y="0"/>
            <a:ext cx="12192000" cy="1325563"/>
            <a:chOff x="0" y="0"/>
            <a:chExt cx="12192000" cy="104806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66BA1FD-8236-4486-8FDF-6EFDEAB3879A}"/>
                </a:ext>
              </a:extLst>
            </p:cNvPr>
            <p:cNvSpPr/>
            <p:nvPr userDrawn="1"/>
          </p:nvSpPr>
          <p:spPr>
            <a:xfrm>
              <a:off x="0" y="0"/>
              <a:ext cx="12192000" cy="86868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C0412FA-A9F0-4DE4-B52E-B99C8ADEE1E3}"/>
                </a:ext>
              </a:extLst>
            </p:cNvPr>
            <p:cNvSpPr/>
            <p:nvPr userDrawn="1"/>
          </p:nvSpPr>
          <p:spPr>
            <a:xfrm>
              <a:off x="0" y="868680"/>
              <a:ext cx="12192000" cy="1793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26BDF16-9F3D-47C1-B914-C659CD6DB4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0960" y="-7343"/>
            <a:ext cx="1859280" cy="1859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BBFD31-8500-4670-994D-EC6C36E0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471806"/>
            <a:ext cx="6934200" cy="912942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356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88044-690D-46E8-82E5-D532F986F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B370D-B437-451A-B2A4-C4D7E4E8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32DFB-E99C-498A-8CC6-D1CF71E1C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F76A9-AA48-4BB9-B3A4-090A8F753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2BF01-8545-4206-A100-5D22CA22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13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E484-FA9D-44D1-81BC-09E16AF8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735D2-2050-40B8-8381-1519F297F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FFAEB-7BD5-4A41-86F1-66DF8CF0B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F4B5B-1982-43DC-9EB7-CACAFCA63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B6659-F741-4A22-BE1A-552B1C78F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E223D-E0D4-4759-B178-8CF5200D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00508-FCB8-4EEE-8A25-3877EAA3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EED28-ED1B-4ABB-9715-A8CFBC13F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937B9-3322-4356-9190-820D421EA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C3952-2985-4DFB-A31E-E8A0DEE3D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76696-F0E3-48F1-9D84-151E11D21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0745C6-B0C5-4E6A-A86B-E212C4D1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44076E-2B18-44A3-A0EC-D7D7AF57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2158A-0CE8-4C10-BB22-A2CBEDBD6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A8E2D-51B1-441C-8379-7B0B0A864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77B43-5F4F-4EDF-B9CD-17219017F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D3EC5-0D2D-43EA-9957-7E3972F73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5BB7-06BD-416D-9EDB-90AA2E45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2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F3D1BD-CC5C-4B97-9FD0-F54A9062D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CD7FBB-0818-4A29-B907-85011D26E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12757-684F-4222-A97D-367EB52BC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8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4117-5205-4A87-9745-8FC5536BF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C08CB-AC75-49F0-B1FD-EBD5F3C9C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77F09-6FB0-4916-8EE0-EE09000D2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E2FDC-3055-4DA9-9876-1D142C37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E1363-90C4-47D7-968B-F3125424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E2992-88F4-4FC4-88E8-EAC720B20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23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5A59-561B-4467-87C7-7806B1BDB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625BEF-4547-4C5F-9ADB-22A095508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918C2-5109-4646-903E-BCDB7639C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B829A-7EFF-4B6A-BFC6-7A02C2BF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BC95D-F37C-42ED-9302-A8DD1246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C25FD-C138-46FF-A988-F1D74DE1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5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DD8635-8B54-47F2-A6FB-9D3CE26A3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AA8B71-6187-4FC2-B749-83521E1A6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7CFE-4D7F-4C73-9DB3-8BD8621C7C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90CF4-A614-4462-8805-D4264583F3F2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12F24-AF46-4BE6-8196-24172E20C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2078C-FB39-4824-8AAA-9706EB91D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66780-890D-4B45-8FA0-A6226E8478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0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BB0E-A0DA-46B3-8F0A-0AB9CEBA8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97837"/>
            <a:ext cx="9144000" cy="964840"/>
          </a:xfrm>
        </p:spPr>
        <p:txBody>
          <a:bodyPr>
            <a:normAutofit/>
          </a:bodyPr>
          <a:lstStyle/>
          <a:p>
            <a:r>
              <a:rPr kumimoji="0" lang="en-US" sz="43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SB 1383 Implementation</a:t>
            </a:r>
            <a:endParaRPr lang="en-US" sz="44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535AE9-CC48-4560-945E-C0BE89D794F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4907560"/>
            <a:ext cx="9144000" cy="9648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Matthew Boyett</a:t>
            </a:r>
          </a:p>
          <a:p>
            <a:pPr marL="0" indent="0" algn="ctr">
              <a:buNone/>
            </a:pPr>
            <a:r>
              <a:rPr lang="en-US" sz="30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Deputy County Administrative Officer </a:t>
            </a:r>
          </a:p>
          <a:p>
            <a:pPr marL="0" indent="0">
              <a:buNone/>
            </a:pP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5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30AFA4-FF46-4250-9637-658521C94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What is SB 1383?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Comprehensive recycling mandates</a:t>
            </a:r>
          </a:p>
          <a:p>
            <a:pPr lvl="2">
              <a:lnSpc>
                <a:spcPct val="110000"/>
              </a:lnSpc>
            </a:pPr>
            <a:r>
              <a:rPr lang="en-US" sz="1500" dirty="0"/>
              <a:t>Unfunded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Organic waste hauling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Edible food recovery</a:t>
            </a:r>
            <a:endParaRPr lang="en-US" sz="1300" dirty="0"/>
          </a:p>
          <a:p>
            <a:pPr>
              <a:lnSpc>
                <a:spcPct val="110000"/>
              </a:lnSpc>
            </a:pPr>
            <a:r>
              <a:rPr lang="en-US" sz="2200" dirty="0"/>
              <a:t>Implementation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Free market 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Franchise zone </a:t>
            </a:r>
            <a:r>
              <a:rPr lang="en-US" sz="1700" dirty="0">
                <a:sym typeface="Wingdings" panose="05000000000000000000" pitchFamily="2" charset="2"/>
              </a:rPr>
              <a:t></a:t>
            </a:r>
            <a:r>
              <a:rPr lang="en-US" sz="1700" dirty="0"/>
              <a:t> </a:t>
            </a:r>
            <a:r>
              <a:rPr lang="en-US" sz="1700" b="1" i="1" dirty="0"/>
              <a:t>County’s chosen model</a:t>
            </a:r>
          </a:p>
          <a:p>
            <a:pPr lvl="2">
              <a:lnSpc>
                <a:spcPct val="110000"/>
              </a:lnSpc>
            </a:pPr>
            <a:r>
              <a:rPr lang="en-US" sz="1500" dirty="0"/>
              <a:t>Haulers are responsible for organic waste hauling</a:t>
            </a:r>
          </a:p>
          <a:p>
            <a:pPr lvl="2">
              <a:lnSpc>
                <a:spcPct val="110000"/>
              </a:lnSpc>
            </a:pPr>
            <a:r>
              <a:rPr lang="en-US" sz="1500" dirty="0"/>
              <a:t>County is responsible for edible food recovery program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Progress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Working with haulers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Finalized three franchise zones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Initial review and development of franchise agreement</a:t>
            </a:r>
            <a:r>
              <a:rPr lang="en-US" sz="1600" dirty="0"/>
              <a:t> 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BF3D37-0F65-4104-AC52-5532B6F4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Senate Bill 1383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0BAF6DA-8EF5-F342-AEEB-0624A455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24385" y="3829734"/>
            <a:ext cx="3380559" cy="2449305"/>
            <a:chOff x="5167603" y="1935319"/>
            <a:chExt cx="1914409" cy="1595684"/>
          </a:xfrm>
        </p:grpSpPr>
        <p:pic>
          <p:nvPicPr>
            <p:cNvPr id="5" name="Picture 4" descr="green container">
              <a:extLst>
                <a:ext uri="{FF2B5EF4-FFF2-40B4-BE49-F238E27FC236}">
                  <a16:creationId xmlns:a16="http://schemas.microsoft.com/office/drawing/2014/main" id="{28B477F9-CB4E-5346-B95F-2D1EC36A3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9977" y="1935319"/>
              <a:ext cx="542035" cy="1063789"/>
            </a:xfrm>
            <a:prstGeom prst="rect">
              <a:avLst/>
            </a:prstGeom>
          </p:spPr>
        </p:pic>
        <p:pic>
          <p:nvPicPr>
            <p:cNvPr id="6" name="Picture 5" descr="blue container">
              <a:extLst>
                <a:ext uri="{FF2B5EF4-FFF2-40B4-BE49-F238E27FC236}">
                  <a16:creationId xmlns:a16="http://schemas.microsoft.com/office/drawing/2014/main" id="{D2937A18-8157-C648-B5CF-6ED59C958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7603" y="1935319"/>
              <a:ext cx="542035" cy="1063789"/>
            </a:xfrm>
            <a:prstGeom prst="rect">
              <a:avLst/>
            </a:prstGeom>
          </p:spPr>
        </p:pic>
        <p:pic>
          <p:nvPicPr>
            <p:cNvPr id="7" name="Picture 6" descr="grey container">
              <a:extLst>
                <a:ext uri="{FF2B5EF4-FFF2-40B4-BE49-F238E27FC236}">
                  <a16:creationId xmlns:a16="http://schemas.microsoft.com/office/drawing/2014/main" id="{7A64C3B5-137F-F24F-928B-88ADADAA4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3790" y="2467214"/>
              <a:ext cx="542035" cy="1063789"/>
            </a:xfrm>
            <a:prstGeom prst="rect">
              <a:avLst/>
            </a:prstGeom>
          </p:spPr>
        </p:pic>
      </p:grpSp>
      <p:pic>
        <p:nvPicPr>
          <p:cNvPr id="9" name="Picture 8" descr="A green and blue logo&#10;&#10;Description automatically generated">
            <a:extLst>
              <a:ext uri="{FF2B5EF4-FFF2-40B4-BE49-F238E27FC236}">
                <a16:creationId xmlns:a16="http://schemas.microsoft.com/office/drawing/2014/main" id="{5F93FE85-3AA0-006C-0EDD-70DDB37F96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915" y="1639716"/>
            <a:ext cx="28575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6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30AFA4-FF46-4250-9637-658521C94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i="1" dirty="0"/>
              <a:t>Still within the franchise zone model…</a:t>
            </a:r>
          </a:p>
          <a:p>
            <a:endParaRPr lang="en-US" sz="2000" dirty="0"/>
          </a:p>
          <a:p>
            <a:r>
              <a:rPr lang="en-US" sz="2000" dirty="0"/>
              <a:t>Mandatory Collection</a:t>
            </a:r>
          </a:p>
          <a:p>
            <a:pPr lvl="1"/>
            <a:r>
              <a:rPr lang="en-US" sz="1600" dirty="0"/>
              <a:t>Generators </a:t>
            </a:r>
            <a:r>
              <a:rPr lang="en-US" sz="1600" b="1" u="sng" dirty="0"/>
              <a:t>MUST</a:t>
            </a:r>
            <a:r>
              <a:rPr lang="en-US" sz="1600" dirty="0"/>
              <a:t> subscribe to service </a:t>
            </a:r>
          </a:p>
          <a:p>
            <a:pPr lvl="2"/>
            <a:r>
              <a:rPr lang="en-US" sz="1400" dirty="0">
                <a:highlight>
                  <a:srgbClr val="FFFF00"/>
                </a:highlight>
              </a:rPr>
              <a:t>Triggers a Prop 218 election</a:t>
            </a:r>
          </a:p>
          <a:p>
            <a:pPr lvl="1"/>
            <a:r>
              <a:rPr lang="en-US" sz="1600" dirty="0"/>
              <a:t>Onus placed on haulers</a:t>
            </a:r>
          </a:p>
          <a:p>
            <a:r>
              <a:rPr lang="en-US" sz="2000" dirty="0"/>
              <a:t>Non-mandatory Collection</a:t>
            </a:r>
          </a:p>
          <a:p>
            <a:pPr lvl="1"/>
            <a:r>
              <a:rPr lang="en-US" sz="1600" dirty="0"/>
              <a:t>Option to self-haul </a:t>
            </a:r>
            <a:r>
              <a:rPr lang="en-US" sz="1600" dirty="0">
                <a:sym typeface="Wingdings" panose="05000000000000000000" pitchFamily="2" charset="2"/>
              </a:rPr>
              <a:t> only to KWRA</a:t>
            </a:r>
          </a:p>
          <a:p>
            <a:pPr lvl="2"/>
            <a:r>
              <a:rPr lang="en-US" sz="1400" dirty="0">
                <a:sym typeface="Wingdings" panose="05000000000000000000" pitchFamily="2" charset="2"/>
              </a:rPr>
              <a:t>Free choice</a:t>
            </a:r>
            <a:endParaRPr lang="en-US" sz="1400" dirty="0"/>
          </a:p>
          <a:p>
            <a:pPr lvl="1"/>
            <a:r>
              <a:rPr lang="en-US" sz="1600" dirty="0"/>
              <a:t>Added County responsibilities for self-haulers</a:t>
            </a:r>
          </a:p>
          <a:p>
            <a:pPr lvl="2"/>
            <a:r>
              <a:rPr lang="en-US" sz="1400" dirty="0"/>
              <a:t>Monitoring, reporting, educating, etc.</a:t>
            </a:r>
          </a:p>
          <a:p>
            <a:endParaRPr lang="en-US" sz="2000" dirty="0"/>
          </a:p>
          <a:p>
            <a:r>
              <a:rPr lang="en-US" sz="2000" dirty="0"/>
              <a:t>Haulers are fine with either method…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BF3D37-0F65-4104-AC52-5532B6F4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471806"/>
            <a:ext cx="10043622" cy="912942"/>
          </a:xfrm>
        </p:spPr>
        <p:txBody>
          <a:bodyPr>
            <a:normAutofit/>
          </a:bodyPr>
          <a:lstStyle/>
          <a:p>
            <a:r>
              <a:rPr lang="en-US" dirty="0"/>
              <a:t>Mandatory v. Non-mandatory Organic Waste Collection</a:t>
            </a:r>
          </a:p>
        </p:txBody>
      </p:sp>
      <p:pic>
        <p:nvPicPr>
          <p:cNvPr id="12" name="Picture 11" descr="A blue truck with dirt in it&#10;&#10;Description automatically generated">
            <a:extLst>
              <a:ext uri="{FF2B5EF4-FFF2-40B4-BE49-F238E27FC236}">
                <a16:creationId xmlns:a16="http://schemas.microsoft.com/office/drawing/2014/main" id="{60BDFE8A-941D-2543-479D-22A803C07C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1" y="3133277"/>
            <a:ext cx="5034395" cy="3359157"/>
          </a:xfrm>
          <a:prstGeom prst="rect">
            <a:avLst/>
          </a:prstGeom>
        </p:spPr>
      </p:pic>
      <p:pic>
        <p:nvPicPr>
          <p:cNvPr id="10" name="Picture 9" descr="A green garbage truck with a recycle symbol&#10;&#10;Description automatically generated">
            <a:extLst>
              <a:ext uri="{FF2B5EF4-FFF2-40B4-BE49-F238E27FC236}">
                <a16:creationId xmlns:a16="http://schemas.microsoft.com/office/drawing/2014/main" id="{85492CC0-CD3F-1AED-453E-201D93D6DC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646" y="1642860"/>
            <a:ext cx="3707482" cy="261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219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30AFA4-FF46-4250-9637-658521C94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200" dirty="0"/>
              <a:t>Mandatory </a:t>
            </a:r>
            <a:r>
              <a:rPr lang="en-US" sz="3200" dirty="0">
                <a:sym typeface="Wingdings" panose="05000000000000000000" pitchFamily="2" charset="2"/>
              </a:rPr>
              <a:t> triggers Prop 218 election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Concerns over a successful Prop 218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Hauler concerns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Local concerns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Est. November 2024 ballot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Estimated cost for Prop 218  ~$332,714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Townhalls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Newsletters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Balloting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Public Hearings 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Project management, coordination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Etc. 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Outside counsel not aware of any mandatory models </a:t>
            </a:r>
          </a:p>
          <a:p>
            <a:r>
              <a:rPr lang="en-US" sz="3200" dirty="0">
                <a:sym typeface="Wingdings" panose="05000000000000000000" pitchFamily="2" charset="2"/>
              </a:rPr>
              <a:t>Non-Mandatory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No Prop 218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Self-hauling allowed  only to KWRA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Activity is estimated to be low</a:t>
            </a:r>
          </a:p>
          <a:p>
            <a:pPr lvl="2"/>
            <a:r>
              <a:rPr lang="en-US" sz="2500" dirty="0">
                <a:sym typeface="Wingdings" panose="05000000000000000000" pitchFamily="2" charset="2"/>
              </a:rPr>
              <a:t>Should be able to handle with current capacity – no current issues with self-haulers </a:t>
            </a:r>
          </a:p>
          <a:p>
            <a:pPr lvl="3"/>
            <a:r>
              <a:rPr lang="en-US" sz="2500" dirty="0">
                <a:sym typeface="Wingdings" panose="05000000000000000000" pitchFamily="2" charset="2"/>
              </a:rPr>
              <a:t>Can always reassess in the future 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Fresno County is non-mandatory  running successfully </a:t>
            </a:r>
          </a:p>
          <a:p>
            <a:pPr lvl="1"/>
            <a:r>
              <a:rPr lang="en-US" sz="2600" dirty="0">
                <a:sym typeface="Wingdings" panose="05000000000000000000" pitchFamily="2" charset="2"/>
              </a:rPr>
              <a:t>Faster implementation </a:t>
            </a:r>
          </a:p>
          <a:p>
            <a:endParaRPr lang="en-US" sz="13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BF3D37-0F65-4104-AC52-5532B6F4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471806"/>
            <a:ext cx="10043622" cy="912942"/>
          </a:xfrm>
        </p:spPr>
        <p:txBody>
          <a:bodyPr>
            <a:normAutofit/>
          </a:bodyPr>
          <a:lstStyle/>
          <a:p>
            <a:r>
              <a:rPr lang="en-US" dirty="0"/>
              <a:t>Primary Mandatory v. Non-mandatory Considerations</a:t>
            </a:r>
          </a:p>
        </p:txBody>
      </p:sp>
      <p:pic>
        <p:nvPicPr>
          <p:cNvPr id="7" name="Picture 6" descr="A person holding a green and red check mark&#10;&#10;Description automatically generated">
            <a:extLst>
              <a:ext uri="{FF2B5EF4-FFF2-40B4-BE49-F238E27FC236}">
                <a16:creationId xmlns:a16="http://schemas.microsoft.com/office/drawing/2014/main" id="{563EFF6D-91A5-8B9F-DAD8-3B0549857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90" y="2284124"/>
            <a:ext cx="4639769" cy="343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42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30AFA4-FF46-4250-9637-658521C94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3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BF3D37-0F65-4104-AC52-5532B6F4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471806"/>
            <a:ext cx="10043622" cy="912942"/>
          </a:xfrm>
        </p:spPr>
        <p:txBody>
          <a:bodyPr>
            <a:normAutofit/>
          </a:bodyPr>
          <a:lstStyle/>
          <a:p>
            <a:r>
              <a:rPr lang="en-US" dirty="0"/>
              <a:t>Direction: Mandatory or Non-Mandatory?</a:t>
            </a:r>
          </a:p>
        </p:txBody>
      </p:sp>
      <p:pic>
        <p:nvPicPr>
          <p:cNvPr id="9" name="Picture 8" descr="A cartoon of a person standing next to a signpost&#10;&#10;Description automatically generated">
            <a:extLst>
              <a:ext uri="{FF2B5EF4-FFF2-40B4-BE49-F238E27FC236}">
                <a16:creationId xmlns:a16="http://schemas.microsoft.com/office/drawing/2014/main" id="{7F102A2C-4BA6-5A78-74FF-5346D6D0B8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62" y="1575856"/>
            <a:ext cx="4850876" cy="485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17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5D4CE25CDA4F41BF06E080D5300FFD" ma:contentTypeVersion="5" ma:contentTypeDescription="Create a new document." ma:contentTypeScope="" ma:versionID="77a19493626cba701c46b7099ac8e926">
  <xsd:schema xmlns:xsd="http://www.w3.org/2001/XMLSchema" xmlns:xs="http://www.w3.org/2001/XMLSchema" xmlns:p="http://schemas.microsoft.com/office/2006/metadata/properties" xmlns:ns3="914ebc08-fd51-40a0-9905-06e522a08a88" xmlns:ns4="bfa5cc10-b676-4834-97a0-84f527f3c8ca" targetNamespace="http://schemas.microsoft.com/office/2006/metadata/properties" ma:root="true" ma:fieldsID="efba4c627684b41fd44d238a079aaee0" ns3:_="" ns4:_="">
    <xsd:import namespace="914ebc08-fd51-40a0-9905-06e522a08a88"/>
    <xsd:import namespace="bfa5cc10-b676-4834-97a0-84f527f3c8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ebc08-fd51-40a0-9905-06e522a08a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5cc10-b676-4834-97a0-84f527f3c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4F19A9-C05C-4C6D-8F12-6FE2ED074634}">
  <ds:schemaRefs>
    <ds:schemaRef ds:uri="914ebc08-fd51-40a0-9905-06e522a08a88"/>
    <ds:schemaRef ds:uri="bfa5cc10-b676-4834-97a0-84f527f3c8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18AA228-0B65-41FC-B777-A33EB3A4FA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67DE4-0C20-47B8-8325-6CEC63069C40}">
  <ds:schemaRefs>
    <ds:schemaRef ds:uri="http://purl.org/dc/elements/1.1/"/>
    <ds:schemaRef ds:uri="http://schemas.microsoft.com/office/2006/metadata/properties"/>
    <ds:schemaRef ds:uri="bfa5cc10-b676-4834-97a0-84f527f3c8ca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914ebc08-fd51-40a0-9905-06e522a08a8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237</Words>
  <Application>Microsoft Office PowerPoint</Application>
  <PresentationFormat>Widescreen</PresentationFormat>
  <Paragraphs>62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Tw Cen MT</vt:lpstr>
      <vt:lpstr>Office Theme</vt:lpstr>
      <vt:lpstr>SB 1383 Implementation</vt:lpstr>
      <vt:lpstr>Senate Bill 1383 </vt:lpstr>
      <vt:lpstr>Mandatory v. Non-mandatory Organic Waste Collection</vt:lpstr>
      <vt:lpstr>Primary Mandatory v. Non-mandatory Considerations</vt:lpstr>
      <vt:lpstr>Direction: Mandatory or Non-Mandatory?</vt:lpstr>
    </vt:vector>
  </TitlesOfParts>
  <Company>County of Kings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Hill, Edward</dc:creator>
  <cp:lastModifiedBy>Boyett, Matthew</cp:lastModifiedBy>
  <cp:revision>68</cp:revision>
  <cp:lastPrinted>2022-05-17T15:50:35Z</cp:lastPrinted>
  <dcterms:created xsi:type="dcterms:W3CDTF">2022-05-12T03:12:21Z</dcterms:created>
  <dcterms:modified xsi:type="dcterms:W3CDTF">2023-12-18T19:13:10Z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0x0101006C5D4CE25CDA4F41BF06E080D5300FFD</vt:lpwstr>
  </property>
</Properties>
</file>