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
  </p:notesMasterIdLst>
  <p:handoutMasterIdLst>
    <p:handoutMasterId r:id="rId14"/>
  </p:handoutMasterIdLst>
  <p:sldIdLst>
    <p:sldId id="256" r:id="rId2"/>
    <p:sldId id="269" r:id="rId3"/>
    <p:sldId id="272" r:id="rId4"/>
    <p:sldId id="257" r:id="rId5"/>
    <p:sldId id="270" r:id="rId6"/>
    <p:sldId id="271" r:id="rId7"/>
    <p:sldId id="273" r:id="rId8"/>
    <p:sldId id="275" r:id="rId9"/>
    <p:sldId id="276" r:id="rId10"/>
    <p:sldId id="277" r:id="rId11"/>
    <p:sldId id="274"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9854" autoAdjust="0"/>
  </p:normalViewPr>
  <p:slideViewPr>
    <p:cSldViewPr>
      <p:cViewPr varScale="1">
        <p:scale>
          <a:sx n="68" d="100"/>
          <a:sy n="68" d="100"/>
        </p:scale>
        <p:origin x="2826" y="66"/>
      </p:cViewPr>
      <p:guideLst>
        <p:guide orient="horz" pos="2160"/>
        <p:guide pos="2880"/>
      </p:guideLst>
    </p:cSldViewPr>
  </p:slideViewPr>
  <p:notesTextViewPr>
    <p:cViewPr>
      <p:scale>
        <a:sx n="100" d="100"/>
        <a:sy n="100" d="100"/>
      </p:scale>
      <p:origin x="0" y="0"/>
    </p:cViewPr>
  </p:notesTextViewPr>
  <p:notesViewPr>
    <p:cSldViewPr>
      <p:cViewPr varScale="1">
        <p:scale>
          <a:sx n="104" d="100"/>
          <a:sy n="104" d="100"/>
        </p:scale>
        <p:origin x="2952" y="1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B5DB3B6D-DB46-43E4-885E-2246E18C0962}" type="datetimeFigureOut">
              <a:rPr lang="en-US" smtClean="0"/>
              <a:t>3/21/2023</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4F090243-8267-4BF6-B590-E469BD1E4311}" type="slidenum">
              <a:rPr lang="en-US" smtClean="0"/>
              <a:t>‹#›</a:t>
            </a:fld>
            <a:endParaRPr lang="en-US"/>
          </a:p>
        </p:txBody>
      </p:sp>
    </p:spTree>
    <p:extLst>
      <p:ext uri="{BB962C8B-B14F-4D97-AF65-F5344CB8AC3E}">
        <p14:creationId xmlns:p14="http://schemas.microsoft.com/office/powerpoint/2010/main" val="3938346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7D32E683-CC7E-4EE6-AED2-BAEB8A6893F1}" type="datetimeFigureOut">
              <a:rPr lang="en-US" smtClean="0"/>
              <a:t>3/21/2023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A89B42E6-44AD-49C4-8919-AD716830FCB8}" type="slidenum">
              <a:rPr lang="en-US" smtClean="0"/>
              <a:t>‹#›</a:t>
            </a:fld>
            <a:endParaRPr lang="en-US"/>
          </a:p>
        </p:txBody>
      </p:sp>
    </p:spTree>
    <p:extLst>
      <p:ext uri="{BB962C8B-B14F-4D97-AF65-F5344CB8AC3E}">
        <p14:creationId xmlns:p14="http://schemas.microsoft.com/office/powerpoint/2010/main" val="263598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otary.org/en/our-caus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March is the month when we take the time to look back and honor the many achievements of women through history and the vast strides made by women today.</a:t>
            </a:r>
          </a:p>
          <a:p>
            <a:endParaRPr lang="en-US" dirty="0"/>
          </a:p>
          <a:p>
            <a:r>
              <a:rPr lang="en-US" dirty="0"/>
              <a:t>The annual observance of National Women’s History week was declared in a presidential Proclamation by President Carter in 1980 and was declared National Women’s History Month by Congress in 1987. </a:t>
            </a:r>
          </a:p>
          <a:p>
            <a:r>
              <a:rPr lang="en-US" dirty="0"/>
              <a:t>Women’s history takes a new look at all that has gone before and tells the story of a shared past from a different perspective, not rewriting history, but presenting and expanding a version of history that recognizes and honors the accomplishments of women.  </a:t>
            </a:r>
          </a:p>
          <a:p>
            <a:r>
              <a:rPr lang="en-US" baseline="0" dirty="0"/>
              <a:t> </a:t>
            </a:r>
          </a:p>
          <a:p>
            <a:r>
              <a:rPr lang="en-US" dirty="0"/>
              <a:t>Women’s history takes a new look at all that has gone before and tells the story of a shared past from a different perspective, not rewriting history, but presenting and expanding a version of history that recognizes and honors the accomplishments of women.  This year each of our Board members selected a recipient of the recognition additionally staff requested each County Department Head to nominate someone from their department to receive the recognition. This year we recognize women who are currently affecting the future through their commitment to public service and government leadership</a:t>
            </a:r>
          </a:p>
        </p:txBody>
      </p:sp>
      <p:sp>
        <p:nvSpPr>
          <p:cNvPr id="4" name="Slide Number Placeholder 3"/>
          <p:cNvSpPr>
            <a:spLocks noGrp="1"/>
          </p:cNvSpPr>
          <p:nvPr>
            <p:ph type="sldNum" sz="quarter" idx="10"/>
          </p:nvPr>
        </p:nvSpPr>
        <p:spPr/>
        <p:txBody>
          <a:bodyPr/>
          <a:lstStyle/>
          <a:p>
            <a:fld id="{A89B42E6-44AD-49C4-8919-AD716830FCB8}" type="slidenum">
              <a:rPr lang="en-US" smtClean="0"/>
              <a:t>1</a:t>
            </a:fld>
            <a:endParaRPr lang="en-US"/>
          </a:p>
        </p:txBody>
      </p:sp>
    </p:spTree>
    <p:extLst>
      <p:ext uri="{BB962C8B-B14F-4D97-AF65-F5344CB8AC3E}">
        <p14:creationId xmlns:p14="http://schemas.microsoft.com/office/powerpoint/2010/main" val="2416525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457200" algn="l"/>
                <a:tab pos="8229600" algn="l"/>
              </a:tabLst>
            </a:pPr>
            <a:r>
              <a:rPr lang="en-US" sz="1800" dirty="0">
                <a:effectLst/>
                <a:latin typeface="Times New Roman" panose="02020603050405020304" pitchFamily="18" charset="0"/>
                <a:ea typeface="Times New Roman" panose="02020603050405020304" pitchFamily="18" charset="0"/>
              </a:rPr>
              <a:t>NAS Lemoore Female Aviators</a:t>
            </a:r>
          </a:p>
          <a:p>
            <a:pPr marL="0" marR="0" algn="just">
              <a:spcBef>
                <a:spcPts val="0"/>
              </a:spcBef>
              <a:spcAft>
                <a:spcPts val="0"/>
              </a:spcAft>
              <a:tabLst>
                <a:tab pos="-457200" algn="l"/>
                <a:tab pos="8229600" algn="l"/>
              </a:tabLs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57200" algn="l"/>
                <a:tab pos="8229600" algn="l"/>
              </a:tabLst>
            </a:pPr>
            <a:r>
              <a:rPr lang="en-US" sz="1800" b="1" dirty="0">
                <a:effectLst/>
                <a:latin typeface="Times New Roman" panose="02020603050405020304" pitchFamily="18" charset="0"/>
                <a:ea typeface="Times New Roman" panose="02020603050405020304" pitchFamily="18" charset="0"/>
              </a:rPr>
              <a:t>Lieutenant Moreno</a:t>
            </a:r>
          </a:p>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First and last name: Saree Moreno		</a:t>
            </a:r>
          </a:p>
          <a:p>
            <a:r>
              <a:rPr lang="en-US" sz="1800" b="0" i="0" u="none" strike="noStrike" baseline="0" dirty="0">
                <a:solidFill>
                  <a:srgbClr val="000000"/>
                </a:solidFill>
                <a:latin typeface="Calibri" panose="020F0502020204030204" pitchFamily="34" charset="0"/>
              </a:rPr>
              <a:t>Rank: LT</a:t>
            </a:r>
          </a:p>
          <a:p>
            <a:r>
              <a:rPr lang="en-US" sz="1800" b="0" i="0" u="none" strike="noStrike" baseline="0" dirty="0">
                <a:solidFill>
                  <a:srgbClr val="000000"/>
                </a:solidFill>
                <a:latin typeface="Calibri" panose="020F0502020204030204" pitchFamily="34" charset="0"/>
              </a:rPr>
              <a:t>Aircraft: F/A-18F	</a:t>
            </a:r>
          </a:p>
          <a:p>
            <a:r>
              <a:rPr lang="en-US" sz="1800" b="0" i="0" u="none" strike="noStrike" baseline="0" dirty="0">
                <a:solidFill>
                  <a:srgbClr val="000000"/>
                </a:solidFill>
                <a:latin typeface="Calibri" panose="020F0502020204030204" pitchFamily="34" charset="0"/>
              </a:rPr>
              <a:t>Total Flight Hours: 1200	</a:t>
            </a:r>
          </a:p>
          <a:p>
            <a:r>
              <a:rPr lang="en-US" sz="1800" b="0" i="0" u="none" strike="noStrike" baseline="0" dirty="0">
                <a:solidFill>
                  <a:srgbClr val="000000"/>
                </a:solidFill>
                <a:latin typeface="Calibri" panose="020F0502020204030204" pitchFamily="34" charset="0"/>
              </a:rPr>
              <a:t>Squadron: VFA-122</a:t>
            </a:r>
          </a:p>
          <a:p>
            <a:r>
              <a:rPr lang="en-US" sz="1800" b="0" i="0" u="none" strike="noStrike" baseline="0" dirty="0">
                <a:solidFill>
                  <a:srgbClr val="000000"/>
                </a:solidFill>
                <a:latin typeface="Calibri" panose="020F0502020204030204" pitchFamily="34" charset="0"/>
              </a:rPr>
              <a:t>Hometown city and state: Tampa, FL	</a:t>
            </a:r>
          </a:p>
          <a:p>
            <a:r>
              <a:rPr lang="en-US" sz="1800" b="0" i="0" u="none" strike="noStrike" baseline="0" dirty="0">
                <a:solidFill>
                  <a:srgbClr val="000000"/>
                </a:solidFill>
                <a:latin typeface="Calibri" panose="020F0502020204030204" pitchFamily="34" charset="0"/>
              </a:rPr>
              <a:t>High school: Academy of the Holy Names, Tampa, FL</a:t>
            </a:r>
          </a:p>
          <a:p>
            <a:r>
              <a:rPr lang="en-US" sz="1800" b="0" i="0" u="none" strike="noStrike" baseline="0" dirty="0">
                <a:solidFill>
                  <a:srgbClr val="000000"/>
                </a:solidFill>
                <a:latin typeface="Calibri" panose="020F0502020204030204" pitchFamily="34" charset="0"/>
              </a:rPr>
              <a:t>College: United States Naval Academy</a:t>
            </a:r>
          </a:p>
          <a:p>
            <a:r>
              <a:rPr lang="en-US" sz="1800" b="0" i="0" u="none" strike="noStrike" baseline="0" dirty="0">
                <a:solidFill>
                  <a:srgbClr val="000000"/>
                </a:solidFill>
                <a:latin typeface="Calibri" panose="020F0502020204030204" pitchFamily="34" charset="0"/>
              </a:rPr>
              <a:t>Major: General Engineering</a:t>
            </a:r>
          </a:p>
          <a:p>
            <a:r>
              <a:rPr lang="en-US" sz="1800" b="0" i="0" u="none" strike="noStrike" baseline="0" dirty="0">
                <a:solidFill>
                  <a:srgbClr val="000000"/>
                </a:solidFill>
                <a:latin typeface="Calibri" panose="020F0502020204030204" pitchFamily="34" charset="0"/>
              </a:rPr>
              <a:t>Favorite NFL team: Tampa Bay </a:t>
            </a:r>
            <a:r>
              <a:rPr lang="en-US" sz="1800" b="0" i="0" u="none" strike="noStrike" baseline="0" dirty="0" err="1">
                <a:solidFill>
                  <a:srgbClr val="000000"/>
                </a:solidFill>
                <a:latin typeface="Calibri" panose="020F0502020204030204" pitchFamily="34" charset="0"/>
              </a:rPr>
              <a:t>Bucaneers</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Hobbies: Reading, soccer, weight lifting</a:t>
            </a:r>
          </a:p>
          <a:p>
            <a:endParaRPr lang="en-US" sz="1800" b="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57200" algn="l"/>
                <a:tab pos="8229600" algn="l"/>
              </a:tabLst>
            </a:pPr>
            <a:r>
              <a:rPr lang="en-US" sz="1800" b="0" dirty="0">
                <a:effectLst/>
                <a:latin typeface="Times New Roman" panose="02020603050405020304" pitchFamily="18" charset="0"/>
                <a:ea typeface="Times New Roman" panose="02020603050405020304" pitchFamily="18" charset="0"/>
              </a:rPr>
              <a:t>The coolest part about being in the Navy:</a:t>
            </a:r>
          </a:p>
          <a:p>
            <a:pPr marL="0" marR="0" algn="just">
              <a:spcBef>
                <a:spcPts val="0"/>
              </a:spcBef>
              <a:spcAft>
                <a:spcPts val="0"/>
              </a:spcAft>
              <a:tabLst>
                <a:tab pos="-457200" algn="l"/>
                <a:tab pos="8229600" algn="l"/>
              </a:tabLst>
            </a:pPr>
            <a:r>
              <a:rPr lang="en-US" sz="1800" b="0" dirty="0">
                <a:effectLst/>
                <a:latin typeface="Times New Roman" panose="02020603050405020304" pitchFamily="18" charset="0"/>
                <a:ea typeface="Times New Roman" panose="02020603050405020304" pitchFamily="18" charset="0"/>
              </a:rPr>
              <a:t>The actual flying we do is by far the coolest part of being in the Navy. We as aviators forget how unique our job actually is, and being up in the sky has always reminded me how incredible it is. </a:t>
            </a:r>
          </a:p>
          <a:p>
            <a:pPr marL="0" marR="0" algn="just">
              <a:spcBef>
                <a:spcPts val="0"/>
              </a:spcBef>
              <a:spcAft>
                <a:spcPts val="0"/>
              </a:spcAft>
              <a:tabLst>
                <a:tab pos="-457200" algn="l"/>
                <a:tab pos="8229600" algn="l"/>
              </a:tabLst>
            </a:pPr>
            <a:endParaRPr lang="en-US" sz="1800" b="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57200" algn="l"/>
                <a:tab pos="8229600" algn="l"/>
              </a:tabLst>
            </a:pPr>
            <a:r>
              <a:rPr lang="en-US" sz="1800" b="0" dirty="0">
                <a:effectLst/>
                <a:latin typeface="Times New Roman" panose="02020603050405020304" pitchFamily="18" charset="0"/>
                <a:ea typeface="Times New Roman" panose="02020603050405020304" pitchFamily="18" charset="0"/>
              </a:rPr>
              <a:t>Recently deployed:  APR19-JAN20 with CVW-7 on U.S.S. ABRAHAM LINCOLN (CVN-72)</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89B42E6-44AD-49C4-8919-AD716830FCB8}" type="slidenum">
              <a:rPr lang="en-US" smtClean="0"/>
              <a:t>10</a:t>
            </a:fld>
            <a:endParaRPr lang="en-US"/>
          </a:p>
        </p:txBody>
      </p:sp>
    </p:spTree>
    <p:extLst>
      <p:ext uri="{BB962C8B-B14F-4D97-AF65-F5344CB8AC3E}">
        <p14:creationId xmlns:p14="http://schemas.microsoft.com/office/powerpoint/2010/main" val="317206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requests that your Board adopt a Resolution recognizing March 2023 as Women’s History Month in Kings County.  The Resolution has been reviewed as to from by County Counsel.</a:t>
            </a:r>
          </a:p>
          <a:p>
            <a:endParaRPr lang="en-US" dirty="0"/>
          </a:p>
        </p:txBody>
      </p:sp>
      <p:sp>
        <p:nvSpPr>
          <p:cNvPr id="4" name="Slide Number Placeholder 3"/>
          <p:cNvSpPr>
            <a:spLocks noGrp="1"/>
          </p:cNvSpPr>
          <p:nvPr>
            <p:ph type="sldNum" sz="quarter" idx="10"/>
          </p:nvPr>
        </p:nvSpPr>
        <p:spPr/>
        <p:txBody>
          <a:bodyPr/>
          <a:lstStyle/>
          <a:p>
            <a:fld id="{A89B42E6-44AD-49C4-8919-AD716830FCB8}" type="slidenum">
              <a:rPr lang="en-US" smtClean="0"/>
              <a:t>11</a:t>
            </a:fld>
            <a:endParaRPr lang="en-US"/>
          </a:p>
        </p:txBody>
      </p:sp>
    </p:spTree>
    <p:extLst>
      <p:ext uri="{BB962C8B-B14F-4D97-AF65-F5344CB8AC3E}">
        <p14:creationId xmlns:p14="http://schemas.microsoft.com/office/powerpoint/2010/main" val="33816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District 1 – Joe Neves</a:t>
            </a:r>
          </a:p>
          <a:p>
            <a:endParaRPr lang="en-US" sz="1100" kern="1200" dirty="0">
              <a:solidFill>
                <a:schemeClr val="tx1"/>
              </a:solidFill>
              <a:effectLst/>
              <a:latin typeface="+mn-lt"/>
              <a:ea typeface="+mn-ea"/>
              <a:cs typeface="+mn-cs"/>
            </a:endParaRPr>
          </a:p>
          <a:p>
            <a:pPr marL="0" marR="0">
              <a:lnSpc>
                <a:spcPct val="107000"/>
              </a:lnSpc>
              <a:spcBef>
                <a:spcPts val="0"/>
              </a:spcBef>
              <a:spcAft>
                <a:spcPts val="1200"/>
              </a:spcAft>
            </a:pPr>
            <a:r>
              <a:rPr lang="en-US" sz="18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Mrs. Lois </a:t>
            </a:r>
            <a:r>
              <a:rPr lang="en-US" sz="1800" dirty="0" err="1">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Hubanks</a:t>
            </a:r>
            <a:r>
              <a:rPr lang="en-US" sz="18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 grew up in Denver, Colorado. She majored in Physical Education at Greeley College in Colorado; now know as Northern Colorado University. Mrs. </a:t>
            </a:r>
            <a:r>
              <a:rPr lang="en-US" sz="1800" dirty="0" err="1">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Hubanks</a:t>
            </a:r>
            <a:r>
              <a:rPr lang="en-US" sz="18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 was recruited to the beautiful sunny San Joaquin Valley as a Physical Education teacher at Lemoore High School where she taught for 34 years.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r>
              <a:rPr lang="en-US" sz="18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Throughout her 34 years, she started the Girls Gymnastics program, coached Diving, and was head of her department.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r>
              <a:rPr lang="en-US" sz="18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She was elected to the Lemoore High School Board in 2002 and inducted into the Lemoore High School Hall of Fame in 2006. She is very active with all activities at Lemoore High School and it is said that she “bleeds purple and gold”.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Mrs. Lois </a:t>
            </a:r>
            <a:r>
              <a:rPr lang="en-US" sz="1800" dirty="0" err="1">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Hubanks</a:t>
            </a:r>
            <a:r>
              <a:rPr lang="en-US" sz="18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 lives in Lemoore and both of her children graduated from Lemoore High School. In her spare time, she enjoys her two granddaughters and grandson.  She enjoys substitute teaching at the primary level and gardening.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9B42E6-44AD-49C4-8919-AD716830FCB8}" type="slidenum">
              <a:rPr lang="en-US" smtClean="0"/>
              <a:t>2</a:t>
            </a:fld>
            <a:endParaRPr lang="en-US"/>
          </a:p>
        </p:txBody>
      </p:sp>
    </p:spTree>
    <p:extLst>
      <p:ext uri="{BB962C8B-B14F-4D97-AF65-F5344CB8AC3E}">
        <p14:creationId xmlns:p14="http://schemas.microsoft.com/office/powerpoint/2010/main" val="254887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District 2 – Richard Valle</a:t>
            </a:r>
          </a:p>
          <a:p>
            <a:pPr defTabSz="931637">
              <a:defRPr/>
            </a:pPr>
            <a:r>
              <a:rPr lang="en-US" dirty="0"/>
              <a:t>Lisa Shaw</a:t>
            </a:r>
          </a:p>
          <a:p>
            <a:pPr defTabSz="931637">
              <a:defRPr/>
            </a:pPr>
            <a:endParaRPr lang="en-US" dirty="0"/>
          </a:p>
          <a:p>
            <a:r>
              <a:rPr lang="en-US" sz="1800" b="0" i="0" u="none" strike="noStrike" baseline="0" dirty="0">
                <a:solidFill>
                  <a:srgbClr val="000000"/>
                </a:solidFill>
                <a:latin typeface="Times New Roman" panose="02020603050405020304" pitchFamily="18" charset="0"/>
              </a:rPr>
              <a:t>Lisa was born to Dennis and Carole Burner August 24, 1971 in Visalia, Ca. She attended </a:t>
            </a:r>
            <a:r>
              <a:rPr lang="en-US" sz="1800" b="0" i="0" u="none" strike="noStrike" baseline="0" dirty="0" err="1">
                <a:solidFill>
                  <a:srgbClr val="000000"/>
                </a:solidFill>
                <a:latin typeface="Times New Roman" panose="02020603050405020304" pitchFamily="18" charset="0"/>
              </a:rPr>
              <a:t>Waukena</a:t>
            </a:r>
            <a:r>
              <a:rPr lang="en-US" sz="1800" b="0" i="0" u="none" strike="noStrike" baseline="0" dirty="0">
                <a:solidFill>
                  <a:srgbClr val="000000"/>
                </a:solidFill>
                <a:latin typeface="Times New Roman" panose="02020603050405020304" pitchFamily="18" charset="0"/>
              </a:rPr>
              <a:t> Elementary School where she was active in sports, participated in spelling bees, math contests, and speech contests. Lisa was in the student council, serving as Secretary and Treasurer of her class. She graduated as Salutatorian and went on to attend Tulare Western High School where she played softball and was heavily involved in art classes. Lisa was a 9 year member of </a:t>
            </a:r>
            <a:r>
              <a:rPr lang="en-US" sz="1800" b="0" i="0" u="none" strike="noStrike" baseline="0" dirty="0" err="1">
                <a:solidFill>
                  <a:srgbClr val="000000"/>
                </a:solidFill>
                <a:latin typeface="Times New Roman" panose="02020603050405020304" pitchFamily="18" charset="0"/>
              </a:rPr>
              <a:t>Waukena</a:t>
            </a:r>
            <a:r>
              <a:rPr lang="en-US" sz="1800" b="0" i="0" u="none" strike="noStrike" baseline="0" dirty="0">
                <a:solidFill>
                  <a:srgbClr val="000000"/>
                </a:solidFill>
                <a:latin typeface="Times New Roman" panose="02020603050405020304" pitchFamily="18" charset="0"/>
              </a:rPr>
              <a:t> 4-H, winning several awards for her cooking and art projects. Her artwork was selected to hang at the California State Capital. She held the offices of President, Vice President, Secretary, Treasurer and Sergeant of Arms in </a:t>
            </a:r>
            <a:r>
              <a:rPr lang="en-US" sz="1800" b="0" i="0" u="none" strike="noStrike" baseline="0" dirty="0" err="1">
                <a:solidFill>
                  <a:srgbClr val="000000"/>
                </a:solidFill>
                <a:latin typeface="Times New Roman" panose="02020603050405020304" pitchFamily="18" charset="0"/>
              </a:rPr>
              <a:t>Waukena</a:t>
            </a:r>
            <a:r>
              <a:rPr lang="en-US" sz="1800" b="0" i="0" u="none" strike="noStrike" baseline="0" dirty="0">
                <a:solidFill>
                  <a:srgbClr val="000000"/>
                </a:solidFill>
                <a:latin typeface="Times New Roman" panose="02020603050405020304" pitchFamily="18" charset="0"/>
              </a:rPr>
              <a:t> 4-H. She graduated from Tulare Western as one of the top ten students. </a:t>
            </a:r>
          </a:p>
          <a:p>
            <a:r>
              <a:rPr lang="en-US" sz="1800" b="0" i="0" u="none" strike="noStrike" baseline="0" dirty="0">
                <a:solidFill>
                  <a:srgbClr val="000000"/>
                </a:solidFill>
                <a:latin typeface="Times New Roman" panose="02020603050405020304" pitchFamily="18" charset="0"/>
              </a:rPr>
              <a:t>Lisa has been at the Corcoran Chamber of Commerce since 2006 and has a background in marketing, advertising and event planning. She attended Cal Poly, San Luis Obispo and started her career in Marketing and Advertising at </a:t>
            </a:r>
            <a:r>
              <a:rPr lang="en-US" sz="1800" b="0" i="0" u="none" strike="noStrike" baseline="0" dirty="0" err="1">
                <a:solidFill>
                  <a:srgbClr val="000000"/>
                </a:solidFill>
                <a:latin typeface="Times New Roman" panose="02020603050405020304" pitchFamily="18" charset="0"/>
              </a:rPr>
              <a:t>JPAX</a:t>
            </a:r>
            <a:r>
              <a:rPr lang="en-US" sz="1800" b="0" i="0" u="none" strike="noStrike" baseline="0" dirty="0">
                <a:solidFill>
                  <a:srgbClr val="000000"/>
                </a:solidFill>
                <a:latin typeface="Times New Roman" panose="02020603050405020304" pitchFamily="18" charset="0"/>
              </a:rPr>
              <a:t> Communications. Clients included Fig Garden Village Shopping Center, the Fresno-Madera Medical Society, the Fresno Chamber of Commerce and the Kings, Tulare, Fresno and Madera County Farm Bureaus. </a:t>
            </a:r>
          </a:p>
          <a:p>
            <a:r>
              <a:rPr lang="en-US" sz="1800" b="0" i="0" u="none" strike="noStrike" baseline="0" dirty="0">
                <a:solidFill>
                  <a:srgbClr val="000000"/>
                </a:solidFill>
                <a:latin typeface="Times New Roman" panose="02020603050405020304" pitchFamily="18" charset="0"/>
              </a:rPr>
              <a:t>Lisa sits on several boards and committees including Corcoran Rotary, Corcoran Museum Committee, Corcoran High School CTE Program, Corcoran Thursday Club and Corcoran Organization's Committee. </a:t>
            </a:r>
          </a:p>
          <a:p>
            <a:r>
              <a:rPr lang="en-US" sz="1800" b="0" i="0" u="none" strike="noStrike" baseline="0" dirty="0">
                <a:solidFill>
                  <a:srgbClr val="000000"/>
                </a:solidFill>
                <a:latin typeface="Times New Roman" panose="02020603050405020304" pitchFamily="18" charset="0"/>
              </a:rPr>
              <a:t>She is a long-time resident of </a:t>
            </a:r>
            <a:r>
              <a:rPr lang="en-US" sz="1800" b="0" i="0" u="none" strike="noStrike" baseline="0" dirty="0" err="1">
                <a:solidFill>
                  <a:srgbClr val="000000"/>
                </a:solidFill>
                <a:latin typeface="Times New Roman" panose="02020603050405020304" pitchFamily="18" charset="0"/>
              </a:rPr>
              <a:t>Waukena</a:t>
            </a:r>
            <a:r>
              <a:rPr lang="en-US" sz="1800" b="0" i="0" u="none" strike="noStrike" baseline="0" dirty="0">
                <a:solidFill>
                  <a:srgbClr val="000000"/>
                </a:solidFill>
                <a:latin typeface="Times New Roman" panose="02020603050405020304" pitchFamily="18" charset="0"/>
              </a:rPr>
              <a:t> and lives with her husband Jason, where they were active in </a:t>
            </a:r>
            <a:r>
              <a:rPr lang="en-US" sz="1800" b="0" i="0" u="none" strike="noStrike" baseline="0" dirty="0" err="1">
                <a:solidFill>
                  <a:srgbClr val="000000"/>
                </a:solidFill>
                <a:latin typeface="Times New Roman" panose="02020603050405020304" pitchFamily="18" charset="0"/>
              </a:rPr>
              <a:t>Waukena</a:t>
            </a:r>
            <a:r>
              <a:rPr lang="en-US" sz="1800" b="0" i="0" u="none" strike="noStrike" baseline="0" dirty="0">
                <a:solidFill>
                  <a:srgbClr val="000000"/>
                </a:solidFill>
                <a:latin typeface="Times New Roman" panose="02020603050405020304" pitchFamily="18" charset="0"/>
              </a:rPr>
              <a:t> 4-H as leaders of Market Lambs, Foods &amp; Nutrition, Photography, Archery, Arts &amp; Crafts, Record Book Keeping, Gardening and Shotgun Training. Both sit on the Valley Ag Boosters Board, an organization supporting today’s youth to become tomorrow’s leaders in agriculture. Their daughter Delaney attends Kansas State University as a junior, was a member of Alpha Gamma Delta Sorority and is a member of the Kansas State Meats Evaluation Team, Meat Science Quiz Bowl Team and Livestock Meat Animal Evaluation Team. </a:t>
            </a:r>
          </a:p>
          <a:p>
            <a:r>
              <a:rPr lang="en-US" sz="1800" b="0" i="0" u="none" strike="noStrike" baseline="0" dirty="0">
                <a:solidFill>
                  <a:srgbClr val="000000"/>
                </a:solidFill>
                <a:latin typeface="Times New Roman" panose="02020603050405020304" pitchFamily="18" charset="0"/>
              </a:rPr>
              <a:t>Lisa was a member of the Corcoran 50/50 Club, holding the position of Secretary, Vice President and President. Lisa is a member of Visalia Christian Reformed Church and sat on the Congregation of Life Team. As a member of Corcoran Rotary she serves as the Secretary/Bulletin Editor, Webmaster and President-Elect for 2024-2025. </a:t>
            </a:r>
          </a:p>
          <a:p>
            <a:r>
              <a:rPr lang="en-US" sz="1800" b="0" i="0" u="none" strike="noStrike" baseline="0" dirty="0">
                <a:solidFill>
                  <a:srgbClr val="000000"/>
                </a:solidFill>
                <a:latin typeface="Times New Roman" panose="02020603050405020304" pitchFamily="18" charset="0"/>
              </a:rPr>
              <a:t>Lisa works closely with several other organizations in Corcoran. Special projects include the Grand Opening of Gateway Park, American Flag Replacement Project, Downtown Corcoran Recovery Project, Healthy Skin Sunscreen Project, Corcoran Centennial Celebration, Corcoran Cash, Community and Schools Together Student Recognition Project, Corcoran Hometown Hero Project, COVID Projects, Downtown Music Project, 100th Christmas Tree Celebration, Christmas at the Park, Memorial Wall Project, Corcoran Museum Committee Walking Tour and Corcoran Trunk or Treat. </a:t>
            </a:r>
          </a:p>
          <a:p>
            <a:r>
              <a:rPr lang="en-US" sz="1800" b="0" i="0" u="none" strike="noStrike" baseline="0" dirty="0">
                <a:solidFill>
                  <a:srgbClr val="000000"/>
                </a:solidFill>
                <a:latin typeface="Times New Roman" panose="02020603050405020304" pitchFamily="18" charset="0"/>
              </a:rPr>
              <a:t>Lisa loves the close-knit community of Corcoran and the surrounding communities. </a:t>
            </a:r>
            <a:endParaRPr lang="en-US" dirty="0"/>
          </a:p>
        </p:txBody>
      </p:sp>
      <p:sp>
        <p:nvSpPr>
          <p:cNvPr id="4" name="Slide Number Placeholder 3"/>
          <p:cNvSpPr>
            <a:spLocks noGrp="1"/>
          </p:cNvSpPr>
          <p:nvPr>
            <p:ph type="sldNum" sz="quarter" idx="10"/>
          </p:nvPr>
        </p:nvSpPr>
        <p:spPr/>
        <p:txBody>
          <a:bodyPr/>
          <a:lstStyle/>
          <a:p>
            <a:fld id="{A89B42E6-44AD-49C4-8919-AD716830FCB8}" type="slidenum">
              <a:rPr lang="en-US" smtClean="0"/>
              <a:t>3</a:t>
            </a:fld>
            <a:endParaRPr lang="en-US"/>
          </a:p>
        </p:txBody>
      </p:sp>
    </p:spTree>
    <p:extLst>
      <p:ext uri="{BB962C8B-B14F-4D97-AF65-F5344CB8AC3E}">
        <p14:creationId xmlns:p14="http://schemas.microsoft.com/office/powerpoint/2010/main" val="1688456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District 3 – Doug </a:t>
            </a:r>
            <a:r>
              <a:rPr lang="en-US" sz="1200" kern="1200" dirty="0" err="1">
                <a:solidFill>
                  <a:schemeClr val="tx1"/>
                </a:solidFill>
                <a:effectLst/>
                <a:latin typeface="+mn-lt"/>
                <a:ea typeface="+mn-ea"/>
                <a:cs typeface="+mn-cs"/>
              </a:rPr>
              <a:t>Verboon</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Michelle Brown</a:t>
            </a:r>
          </a:p>
          <a:p>
            <a:r>
              <a:rPr lang="en-US" sz="1200" kern="1200" dirty="0">
                <a:solidFill>
                  <a:schemeClr val="tx1"/>
                </a:solidFill>
                <a:effectLst/>
                <a:latin typeface="+mn-lt"/>
                <a:ea typeface="+mn-ea"/>
                <a:cs typeface="+mn-cs"/>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Michelle Brown was born and raised in Hanford and after spending time in San Diego and Nashville, she returned to Hanford to raise her two children.  Michelle has worked for Main Street Hanford since 2016 and became the Executive Director in 2018.  Michelle, along with her staff and volunteers are responsible for approximately 30 community events throughout the year. Events include Thursday Night Market Place, Hanford Blues &amp; Roots Festival, Witches Night Out and Wine &amp; Chocolate Tasting.  It is Michelle’s mission to continue to revitalize, support and promote downtown Hanford and its unique businesses. Michelle’s efforts to support businesses throughout the pandemic earned her the award for Citizen of the Year, presented by Hanford Chamber of Commerce. Ultimately, Michelle hopes that their revitalization efforts with Main Street Hanford, would transform downtown Hanford into a destination and one of California’s hidden gems.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89B42E6-44AD-49C4-8919-AD716830FCB8}" type="slidenum">
              <a:rPr lang="en-US" smtClean="0"/>
              <a:t>4</a:t>
            </a:fld>
            <a:endParaRPr lang="en-US"/>
          </a:p>
        </p:txBody>
      </p:sp>
    </p:spTree>
    <p:extLst>
      <p:ext uri="{BB962C8B-B14F-4D97-AF65-F5344CB8AC3E}">
        <p14:creationId xmlns:p14="http://schemas.microsoft.com/office/powerpoint/2010/main" val="156867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District</a:t>
            </a:r>
            <a:r>
              <a:rPr lang="en-US" baseline="0" dirty="0"/>
              <a:t> Four- Rusty Robinson</a:t>
            </a: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 Pauline Hershey – Professional Bio and Longer Life Story – lol.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First, I am very honored to be selected by Supervisor Robinson. We all are standing on the shoulders of the giants who went before us, and I am no exception. I am so grateful for the mentors and friends who help steer my path.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am a “seasoned” communications professional, experienced in all facets of marketing and communications, as well as leadership, team building and change management. Interested exclusively in projects for social good. Experienced with cross sector partnerships and collaboration. I am a serial entrepreneur who optimistically believes business has the potential to change the world. My purpose is to facilitate positive change, through strategic communications. My day job is as Founder at All Valley Printing, or avprint.com, in Hanford.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b="1" dirty="0">
                <a:solidFill>
                  <a:srgbClr val="000000"/>
                </a:solidFill>
                <a:effectLst/>
                <a:latin typeface="Calibri" panose="020F0502020204030204" pitchFamily="34" charset="0"/>
                <a:ea typeface="Times New Roman" panose="02020603050405020304" pitchFamily="18" charset="0"/>
              </a:rPr>
              <a:t>Favorite Quote:</a:t>
            </a:r>
            <a:r>
              <a:rPr lang="en-US" sz="1800" dirty="0">
                <a:solidFill>
                  <a:srgbClr val="000000"/>
                </a:solidFill>
                <a:effectLst/>
                <a:latin typeface="Calibri" panose="020F0502020204030204" pitchFamily="34" charset="0"/>
                <a:ea typeface="Times New Roman" panose="02020603050405020304" pitchFamily="18" charset="0"/>
              </a:rPr>
              <a:t> “The future belongs to those who believe in the beauty of their dreams” - </a:t>
            </a:r>
            <a:r>
              <a:rPr lang="en-US" sz="1800" i="1" dirty="0">
                <a:solidFill>
                  <a:srgbClr val="000000"/>
                </a:solidFill>
                <a:effectLst/>
                <a:latin typeface="Calibri" panose="020F0502020204030204" pitchFamily="34" charset="0"/>
                <a:ea typeface="Times New Roman" panose="02020603050405020304" pitchFamily="18" charset="0"/>
              </a:rPr>
              <a:t>Eleanor Roosevelt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800" b="1" dirty="0">
                <a:solidFill>
                  <a:srgbClr val="000000"/>
                </a:solidFill>
                <a:effectLst/>
                <a:latin typeface="Calibri" panose="020F0502020204030204" pitchFamily="34" charset="0"/>
                <a:ea typeface="Times New Roman" panose="02020603050405020304" pitchFamily="18" charset="0"/>
              </a:rPr>
              <a:t>Favorite part of job:</a:t>
            </a:r>
            <a:r>
              <a:rPr lang="en-US" sz="1800" dirty="0">
                <a:solidFill>
                  <a:srgbClr val="000000"/>
                </a:solidFill>
                <a:effectLst/>
                <a:latin typeface="Calibri" panose="020F0502020204030204" pitchFamily="34" charset="0"/>
                <a:ea typeface="Times New Roman" panose="02020603050405020304" pitchFamily="18" charset="0"/>
              </a:rPr>
              <a:t>  Being able to make a positive difference for our clients and community. Working with amazing team members throughout these 30 years.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800" b="1" dirty="0">
                <a:solidFill>
                  <a:srgbClr val="000000"/>
                </a:solidFill>
                <a:effectLst/>
                <a:latin typeface="Calibri" panose="020F0502020204030204" pitchFamily="34" charset="0"/>
                <a:ea typeface="Times New Roman" panose="02020603050405020304" pitchFamily="18" charset="0"/>
              </a:rPr>
              <a:t>Favorite Charity: </a:t>
            </a:r>
            <a:r>
              <a:rPr lang="en-US" sz="1800" dirty="0">
                <a:solidFill>
                  <a:srgbClr val="000000"/>
                </a:solidFill>
                <a:effectLst/>
                <a:latin typeface="Calibri" panose="020F0502020204030204" pitchFamily="34" charset="0"/>
                <a:ea typeface="Times New Roman" panose="02020603050405020304" pitchFamily="18" charset="0"/>
              </a:rPr>
              <a:t>My Favorite Charity is Rotary. Rotary can make a difference where governments, political parties and religious organizations cannot, because it is open to all and crosses these lines.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800" dirty="0">
                <a:solidFill>
                  <a:srgbClr val="000000"/>
                </a:solidFill>
                <a:effectLst/>
                <a:latin typeface="Calibri" panose="020F0502020204030204" pitchFamily="34" charset="0"/>
                <a:ea typeface="Times New Roman" panose="02020603050405020304" pitchFamily="18" charset="0"/>
              </a:rPr>
              <a:t>For more information: </a:t>
            </a:r>
            <a:r>
              <a:rPr lang="en-US" sz="1800" u="sng" dirty="0">
                <a:solidFill>
                  <a:srgbClr val="000000"/>
                </a:solidFill>
                <a:effectLst/>
                <a:latin typeface="Calibri" panose="020F0502020204030204" pitchFamily="34" charset="0"/>
                <a:ea typeface="Times New Roman" panose="02020603050405020304" pitchFamily="18" charset="0"/>
                <a:hlinkClick r:id="rId3"/>
              </a:rPr>
              <a:t>https://www.rotary.org/en/our-causes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rPr>
              <a:t>Strength:</a:t>
            </a:r>
            <a:r>
              <a:rPr lang="en-US" sz="1800" dirty="0">
                <a:solidFill>
                  <a:srgbClr val="000000"/>
                </a:solidFill>
                <a:effectLst/>
                <a:latin typeface="Calibri" panose="020F0502020204030204" pitchFamily="34" charset="0"/>
                <a:ea typeface="Times New Roman" panose="02020603050405020304" pitchFamily="18" charset="0"/>
              </a:rPr>
              <a:t>  Helper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rPr>
              <a:t>Weakness: </a:t>
            </a:r>
            <a:r>
              <a:rPr lang="en-US" sz="1800" dirty="0">
                <a:solidFill>
                  <a:srgbClr val="000000"/>
                </a:solidFill>
                <a:effectLst/>
                <a:latin typeface="Calibri" panose="020F0502020204030204" pitchFamily="34" charset="0"/>
                <a:ea typeface="Times New Roman" panose="02020603050405020304" pitchFamily="18" charset="0"/>
              </a:rPr>
              <a:t> Never Satisfied</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Meet Pauline Hershey-Gambino l Communications Chair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7 Sayings I Love…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“Do what you love, and you never work another day in your life” - </a:t>
            </a:r>
            <a:r>
              <a:rPr lang="en-US" sz="1800" b="1" dirty="0" err="1">
                <a:effectLst/>
                <a:latin typeface="Calibri" panose="020F0502020204030204" pitchFamily="34" charset="0"/>
                <a:ea typeface="Calibri" panose="020F0502020204030204" pitchFamily="34" charset="0"/>
                <a:cs typeface="Calibri" panose="020F0502020204030204" pitchFamily="34" charset="0"/>
              </a:rPr>
              <a:t>Confucious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“Don’t sweat the small stuff… and it’s all small stuff.”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Richard Carlson Ph. 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“The Future Belongs to those who believe in the Beauty of their Dreams” – Eleanor Roosevelt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“There are no strangers, just friends I haven’t met.” -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William Butler Yeats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People, I just want to </a:t>
            </a:r>
            <a:r>
              <a:rPr lang="en-US" sz="1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say</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you know, can we all get along?” – Rodney King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“I’ve forgotten more than you’ll ever know” – Bob Dylan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“God Enters by a Private Door, into Every Mind” – Ralph Waldo Emerson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That about sums me up, but here is the most abbreviated bio I can give…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In 2004 I married the love of my life, Paul Gambino. Our blended family includes 7 kids ranging from 41 years down to our Sophomore in High School. Suffice it to say, raising 3 generations of kids keeps things fresh. I was born and raised in Visalia, California. I have two siblings, Chris and Diana. Dad taught vocal music and my mom, elementary school. Being the daughter of educators, I became a lifelong learner. So grateful for this, because the year I graduated from high school was the same year the personal computer was invented. Talk about changes to how we work and communicate.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Early on, I earned my Bachelor of Fine Arts, Graphic Design from UCLA. After college I worked for a design firm, home video company, television network and a record label - all in Southern California, prior to starting my own business.  I loved the energy of the big city back then. Moving to Kings County wasn’t easy, but man – no traffic jams, friendly people and being able to drive across town (Hanford) in 5 minutes, sure were pluses! I’ve called Hanford my home since 1993.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Business ownership began in 1991 with the purchase of a distressed print shop in Canoga Park. All Valley Printing, Inc. (or avprint.com) was originally called “Iguana Press”. In August of 1993, I relocated to Hanford, California. Getting involved in a small community is a lot easier than in LA. The Chamber of Commerce was SO welcoming. I joined the Rotary Club of Hanford in 1999. </a:t>
            </a:r>
            <a:r>
              <a:rPr lang="en-US" sz="1800" dirty="0" err="1">
                <a:effectLst/>
                <a:latin typeface="Calibri" panose="020F0502020204030204" pitchFamily="34" charset="0"/>
                <a:ea typeface="Calibri" panose="020F0502020204030204" pitchFamily="34" charset="0"/>
                <a:cs typeface="Calibri" panose="020F0502020204030204" pitchFamily="34" charset="0"/>
              </a:rPr>
              <a:t>PDG</a:t>
            </a:r>
            <a:r>
              <a:rPr lang="en-US" sz="1800" dirty="0">
                <a:effectLst/>
                <a:latin typeface="Calibri" panose="020F0502020204030204" pitchFamily="34" charset="0"/>
                <a:ea typeface="Calibri" panose="020F0502020204030204" pitchFamily="34" charset="0"/>
                <a:cs typeface="Calibri" panose="020F0502020204030204" pitchFamily="34" charset="0"/>
              </a:rPr>
              <a:t> J. Richard Neill (Dec.) told me in no uncertain terms that to do business in Hanford, I must join Rotary. So I did. But of course, Rotary, I learned quickly, was so much more than networking and connections. I have also been involved in our local Chamber of Commerce, Main Street Hanford, Kings Art Center and city planning processes.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In the aftermath of the recession of 2008, I chose to dive more into “Communications for Good”, working with Cause Communications; facilitating the re-development of Kings Partnership for Prevention; and as Resource Development Director with the Boys and Girls Clubs of Fresno County. Finally, I decided to take some courses in Comms Mgmt. What a blast. I did have to take a mental health break, learning that one cannot successfully operate without sleep for days on end. (Not pretty). like Dorothy in the Wizard of Oz, I came home to my small company AND to my original Rotary Club. I’ve been happily playing at my day job again for the past 6 years. There truly is “no place like home”.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Most recently, I was asked by District Governor Bruce Mackey to be Communications Director for Rotary District 5230. Kings, Tulare, Fresno and Monterey Counties. Previously I had 2 stints under </a:t>
            </a:r>
            <a:r>
              <a:rPr lang="en-US" sz="1800" dirty="0" err="1">
                <a:effectLst/>
                <a:latin typeface="Calibri" panose="020F0502020204030204" pitchFamily="34" charset="0"/>
                <a:ea typeface="Calibri" panose="020F0502020204030204" pitchFamily="34" charset="0"/>
                <a:cs typeface="Calibri" panose="020F0502020204030204" pitchFamily="34" charset="0"/>
              </a:rPr>
              <a:t>PDG</a:t>
            </a:r>
            <a:r>
              <a:rPr lang="en-US" sz="1800" dirty="0">
                <a:effectLst/>
                <a:latin typeface="Calibri" panose="020F0502020204030204" pitchFamily="34" charset="0"/>
                <a:ea typeface="Calibri" panose="020F0502020204030204" pitchFamily="34" charset="0"/>
                <a:cs typeface="Calibri" panose="020F0502020204030204" pitchFamily="34" charset="0"/>
              </a:rPr>
              <a:t>  (Past District Governor) George Wade and </a:t>
            </a:r>
            <a:r>
              <a:rPr lang="en-US" sz="1800" dirty="0" err="1">
                <a:effectLst/>
                <a:latin typeface="Calibri" panose="020F0502020204030204" pitchFamily="34" charset="0"/>
                <a:ea typeface="Calibri" panose="020F0502020204030204" pitchFamily="34" charset="0"/>
                <a:cs typeface="Calibri" panose="020F0502020204030204" pitchFamily="34" charset="0"/>
              </a:rPr>
              <a:t>PDG</a:t>
            </a:r>
            <a:r>
              <a:rPr lang="en-US" sz="1800" dirty="0">
                <a:effectLst/>
                <a:latin typeface="Calibri" panose="020F0502020204030204" pitchFamily="34" charset="0"/>
                <a:ea typeface="Calibri" panose="020F0502020204030204" pitchFamily="34" charset="0"/>
                <a:cs typeface="Calibri" panose="020F0502020204030204" pitchFamily="34" charset="0"/>
              </a:rPr>
              <a:t> Shirley Grace, where I helped them to visually communicate their individual themes. George’s “Joined-Stayed” campaign and Shirley’s “We are Rotary”. I am very proud of this work. Spare time? Concerts, Museums, Yoga and Travel. Beginning in July, I move from District wide volunteering back to my home club, Rotary Club of Hanford, as President-Elect.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 LOVE Rotary. I believe when we aspire to live by Rotarian principles, there is nothing we cannot accomplish together.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Peace 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31637">
              <a:defRPr/>
            </a:pPr>
            <a:endParaRPr lang="en-US" sz="1100" dirty="0"/>
          </a:p>
        </p:txBody>
      </p:sp>
      <p:sp>
        <p:nvSpPr>
          <p:cNvPr id="4" name="Slide Number Placeholder 3"/>
          <p:cNvSpPr>
            <a:spLocks noGrp="1"/>
          </p:cNvSpPr>
          <p:nvPr>
            <p:ph type="sldNum" sz="quarter" idx="10"/>
          </p:nvPr>
        </p:nvSpPr>
        <p:spPr/>
        <p:txBody>
          <a:bodyPr/>
          <a:lstStyle/>
          <a:p>
            <a:fld id="{A89B42E6-44AD-49C4-8919-AD716830FCB8}" type="slidenum">
              <a:rPr lang="en-US" smtClean="0"/>
              <a:t>5</a:t>
            </a:fld>
            <a:endParaRPr lang="en-US"/>
          </a:p>
        </p:txBody>
      </p:sp>
    </p:spTree>
    <p:extLst>
      <p:ext uri="{BB962C8B-B14F-4D97-AF65-F5344CB8AC3E}">
        <p14:creationId xmlns:p14="http://schemas.microsoft.com/office/powerpoint/2010/main" val="658820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District Five- Richard</a:t>
            </a:r>
            <a:r>
              <a:rPr lang="en-US" sz="1200" kern="1200" baseline="0" dirty="0">
                <a:solidFill>
                  <a:schemeClr val="tx1"/>
                </a:solidFill>
                <a:effectLst/>
                <a:latin typeface="+mn-lt"/>
                <a:ea typeface="+mn-ea"/>
                <a:cs typeface="+mn-cs"/>
              </a:rPr>
              <a:t> Fagundes </a:t>
            </a:r>
            <a:endParaRPr lang="en-US" sz="1200" kern="1200" dirty="0">
              <a:solidFill>
                <a:schemeClr val="tx1"/>
              </a:solidFill>
              <a:effectLst/>
              <a:latin typeface="+mn-lt"/>
              <a:ea typeface="+mn-ea"/>
              <a:cs typeface="+mn-cs"/>
            </a:endParaRPr>
          </a:p>
          <a:p>
            <a:endParaRPr lang="en-US" dirty="0"/>
          </a:p>
          <a:p>
            <a:r>
              <a:rPr lang="pt-BR" b="0" i="0" dirty="0">
                <a:solidFill>
                  <a:srgbClr val="52504A"/>
                </a:solidFill>
                <a:effectLst/>
                <a:latin typeface="Roboto" panose="02000000000000000000" pitchFamily="2" charset="0"/>
              </a:rPr>
              <a:t>Parveen Sandhu</a:t>
            </a:r>
            <a:br>
              <a:rPr lang="pt-BR"/>
            </a:br>
            <a:r>
              <a:rPr lang="pt-BR" b="0" i="0">
                <a:solidFill>
                  <a:srgbClr val="52504A"/>
                </a:solidFill>
                <a:effectLst/>
                <a:latin typeface="Roboto" panose="02000000000000000000" pitchFamily="2" charset="0"/>
              </a:rPr>
              <a:t>Executive </a:t>
            </a:r>
            <a:r>
              <a:rPr lang="pt-BR" b="0" i="0" dirty="0">
                <a:solidFill>
                  <a:srgbClr val="52504A"/>
                </a:solidFill>
                <a:effectLst/>
                <a:latin typeface="Roboto" panose="02000000000000000000" pitchFamily="2" charset="0"/>
              </a:rPr>
              <a:t>Director for Kings Waste and Recycling Authority</a:t>
            </a:r>
          </a:p>
          <a:p>
            <a:endParaRPr lang="pt-BR" b="0" i="0" dirty="0">
              <a:solidFill>
                <a:srgbClr val="52504A"/>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Parveen was born in Yuba City Ca and raised in Lodi Ca.  She attended California State University Sacramento with a Bachelors of Science degree in Criminal Justice in 2005.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Mrs</a:t>
            </a:r>
            <a:r>
              <a:rPr lang="en-US" sz="1800" dirty="0">
                <a:effectLst/>
                <a:latin typeface="Calibri" panose="020F0502020204030204" pitchFamily="34" charset="0"/>
                <a:ea typeface="Calibri" panose="020F0502020204030204" pitchFamily="34" charset="0"/>
                <a:cs typeface="Times New Roman" panose="02020603050405020304" pitchFamily="18" charset="0"/>
              </a:rPr>
              <a:t> Sandhu was the first to graduate from college in her family.  She is currently in pursuit of her Master’s degree in Leadership and Management and will graduate later this year.  During her professional career,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Mrs</a:t>
            </a:r>
            <a:r>
              <a:rPr lang="en-US" sz="1800" dirty="0">
                <a:effectLst/>
                <a:latin typeface="Calibri" panose="020F0502020204030204" pitchFamily="34" charset="0"/>
                <a:ea typeface="Calibri" panose="020F0502020204030204" pitchFamily="34" charset="0"/>
                <a:cs typeface="Times New Roman" panose="02020603050405020304" pitchFamily="18" charset="0"/>
              </a:rPr>
              <a:t> Sandhu had worked with the USDA, private circuit board companies, Tulare County and now is the Executive Director of Kings Waste and Recycling Authority.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Mrs</a:t>
            </a:r>
            <a:r>
              <a:rPr lang="en-US" sz="1800" dirty="0">
                <a:effectLst/>
                <a:latin typeface="Calibri" panose="020F0502020204030204" pitchFamily="34" charset="0"/>
                <a:ea typeface="Calibri" panose="020F0502020204030204" pitchFamily="34" charset="0"/>
                <a:cs typeface="Times New Roman" panose="02020603050405020304" pitchFamily="18" charset="0"/>
              </a:rPr>
              <a:t> Sandhu currently resides in Selma Ca where she is very active in her community.  She is on the City of Selma Planning Commission and is the President of the of Second Chance Animal Shelter of Selma.  </a:t>
            </a:r>
          </a:p>
          <a:p>
            <a:endParaRPr lang="en-US" b="0" i="0" dirty="0">
              <a:solidFill>
                <a:srgbClr val="52504A"/>
              </a:solidFill>
              <a:effectLst/>
              <a:latin typeface="Roboto" panose="02000000000000000000" pitchFamily="2" charset="0"/>
            </a:endParaRPr>
          </a:p>
        </p:txBody>
      </p:sp>
      <p:sp>
        <p:nvSpPr>
          <p:cNvPr id="4" name="Slide Number Placeholder 3"/>
          <p:cNvSpPr>
            <a:spLocks noGrp="1"/>
          </p:cNvSpPr>
          <p:nvPr>
            <p:ph type="sldNum" sz="quarter" idx="10"/>
          </p:nvPr>
        </p:nvSpPr>
        <p:spPr/>
        <p:txBody>
          <a:bodyPr/>
          <a:lstStyle/>
          <a:p>
            <a:fld id="{A89B42E6-44AD-49C4-8919-AD716830FCB8}" type="slidenum">
              <a:rPr lang="en-US" smtClean="0"/>
              <a:t>6</a:t>
            </a:fld>
            <a:endParaRPr lang="en-US"/>
          </a:p>
        </p:txBody>
      </p:sp>
    </p:spTree>
    <p:extLst>
      <p:ext uri="{BB962C8B-B14F-4D97-AF65-F5344CB8AC3E}">
        <p14:creationId xmlns:p14="http://schemas.microsoft.com/office/powerpoint/2010/main" val="3180101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457200" algn="l"/>
                <a:tab pos="8229600" algn="l"/>
              </a:tabLst>
            </a:pPr>
            <a:r>
              <a:rPr lang="en-US" sz="1800" dirty="0">
                <a:effectLst/>
                <a:latin typeface="Times New Roman" panose="02020603050405020304" pitchFamily="18" charset="0"/>
                <a:ea typeface="Times New Roman" panose="02020603050405020304" pitchFamily="18" charset="0"/>
              </a:rPr>
              <a:t>NAS Lemoore Female Aviators</a:t>
            </a:r>
          </a:p>
          <a:p>
            <a:pPr marL="0" marR="0" algn="just">
              <a:spcBef>
                <a:spcPts val="0"/>
              </a:spcBef>
              <a:spcAft>
                <a:spcPts val="0"/>
              </a:spcAft>
              <a:tabLst>
                <a:tab pos="-457200" algn="l"/>
                <a:tab pos="8229600" algn="l"/>
              </a:tabLs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57200" algn="l"/>
                <a:tab pos="8229600" algn="l"/>
              </a:tabLst>
            </a:pPr>
            <a:r>
              <a:rPr lang="en-US" sz="1800" b="1" dirty="0">
                <a:effectLst/>
                <a:latin typeface="Times New Roman" panose="02020603050405020304" pitchFamily="18" charset="0"/>
                <a:ea typeface="Times New Roman" panose="02020603050405020304" pitchFamily="18" charset="0"/>
              </a:rPr>
              <a:t>Lieutenant Martinez</a:t>
            </a:r>
          </a:p>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First and last name: Kathryn Martinez	</a:t>
            </a:r>
          </a:p>
          <a:p>
            <a:r>
              <a:rPr lang="en-US" sz="1800" b="0" i="0" u="none" strike="noStrike" baseline="0" dirty="0">
                <a:solidFill>
                  <a:srgbClr val="000000"/>
                </a:solidFill>
                <a:latin typeface="Calibri" panose="020F0502020204030204" pitchFamily="34" charset="0"/>
              </a:rPr>
              <a:t>Callsign: Milt	</a:t>
            </a:r>
          </a:p>
          <a:p>
            <a:r>
              <a:rPr lang="en-US" sz="1800" b="0" i="0" u="none" strike="noStrike" baseline="0" dirty="0">
                <a:solidFill>
                  <a:srgbClr val="000000"/>
                </a:solidFill>
                <a:latin typeface="Calibri" panose="020F0502020204030204" pitchFamily="34" charset="0"/>
              </a:rPr>
              <a:t>Rank: LT</a:t>
            </a:r>
          </a:p>
          <a:p>
            <a:r>
              <a:rPr lang="en-US" sz="1800" b="0" i="0" u="none" strike="noStrike" baseline="0" dirty="0">
                <a:solidFill>
                  <a:srgbClr val="000000"/>
                </a:solidFill>
                <a:latin typeface="Calibri" panose="020F0502020204030204" pitchFamily="34" charset="0"/>
              </a:rPr>
              <a:t>Aircraft: F/A-18F	</a:t>
            </a:r>
          </a:p>
          <a:p>
            <a:r>
              <a:rPr lang="en-US" sz="1800" b="0" i="0" u="none" strike="noStrike" baseline="0" dirty="0">
                <a:solidFill>
                  <a:srgbClr val="000000"/>
                </a:solidFill>
                <a:latin typeface="Calibri" panose="020F0502020204030204" pitchFamily="34" charset="0"/>
              </a:rPr>
              <a:t>Total Flight Hours: 1200	</a:t>
            </a:r>
          </a:p>
          <a:p>
            <a:r>
              <a:rPr lang="en-US" sz="1800" b="0" i="0" u="none" strike="noStrike" baseline="0" dirty="0">
                <a:solidFill>
                  <a:srgbClr val="000000"/>
                </a:solidFill>
                <a:latin typeface="Calibri" panose="020F0502020204030204" pitchFamily="34" charset="0"/>
              </a:rPr>
              <a:t>Squadron: VFA-122</a:t>
            </a:r>
          </a:p>
          <a:p>
            <a:r>
              <a:rPr lang="en-US" sz="1800" b="0" i="0" u="none" strike="noStrike" baseline="0" dirty="0">
                <a:solidFill>
                  <a:srgbClr val="000000"/>
                </a:solidFill>
                <a:latin typeface="Calibri" panose="020F0502020204030204" pitchFamily="34" charset="0"/>
              </a:rPr>
              <a:t>Hometown city and state: Springfield, VA	</a:t>
            </a:r>
          </a:p>
          <a:p>
            <a:r>
              <a:rPr lang="en-US" sz="1800" b="0" i="0" u="none" strike="noStrike" baseline="0" dirty="0">
                <a:solidFill>
                  <a:srgbClr val="000000"/>
                </a:solidFill>
                <a:latin typeface="Calibri" panose="020F0502020204030204" pitchFamily="34" charset="0"/>
              </a:rPr>
              <a:t>High school: Thomas Jefferson </a:t>
            </a:r>
            <a:r>
              <a:rPr lang="en-US" sz="1800" b="0" i="0" u="none" strike="noStrike" baseline="0" dirty="0" err="1">
                <a:solidFill>
                  <a:srgbClr val="000000"/>
                </a:solidFill>
                <a:latin typeface="Calibri" panose="020F0502020204030204" pitchFamily="34" charset="0"/>
              </a:rPr>
              <a:t>HSST</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College: University of Notre Dame</a:t>
            </a:r>
          </a:p>
          <a:p>
            <a:r>
              <a:rPr lang="en-US" sz="1800" b="0" i="0" u="none" strike="noStrike" baseline="0" dirty="0">
                <a:solidFill>
                  <a:srgbClr val="000000"/>
                </a:solidFill>
                <a:latin typeface="Calibri" panose="020F0502020204030204" pitchFamily="34" charset="0"/>
              </a:rPr>
              <a:t>Major: Science Business</a:t>
            </a:r>
          </a:p>
          <a:p>
            <a:r>
              <a:rPr lang="en-US" sz="1800" b="0" i="0" u="none" strike="noStrike" baseline="0" dirty="0">
                <a:solidFill>
                  <a:srgbClr val="000000"/>
                </a:solidFill>
                <a:latin typeface="Calibri" panose="020F0502020204030204" pitchFamily="34" charset="0"/>
              </a:rPr>
              <a:t>Favorite NFL team: Denver Broncos</a:t>
            </a:r>
          </a:p>
          <a:p>
            <a:r>
              <a:rPr lang="en-US" sz="1800" b="0" i="0" u="none" strike="noStrike" baseline="0" dirty="0">
                <a:solidFill>
                  <a:srgbClr val="000000"/>
                </a:solidFill>
                <a:latin typeface="Calibri" panose="020F0502020204030204" pitchFamily="34" charset="0"/>
              </a:rPr>
              <a:t>Hobbies: Soccer, Basketball, Running, playing with my dog and watching UND sports.</a:t>
            </a:r>
          </a:p>
          <a:p>
            <a:pPr marL="0" marR="0" algn="just">
              <a:spcBef>
                <a:spcPts val="0"/>
              </a:spcBef>
              <a:spcAft>
                <a:spcPts val="0"/>
              </a:spcAft>
              <a:tabLst>
                <a:tab pos="-457200" algn="l"/>
                <a:tab pos="8229600" algn="l"/>
              </a:tabLst>
            </a:pPr>
            <a:endParaRPr lang="en-US" sz="1800" b="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57200" algn="l"/>
                <a:tab pos="8229600" algn="l"/>
              </a:tabLst>
            </a:pPr>
            <a:r>
              <a:rPr lang="en-US" sz="1800" b="0" dirty="0">
                <a:effectLst/>
                <a:latin typeface="Times New Roman" panose="02020603050405020304" pitchFamily="18" charset="0"/>
                <a:ea typeface="Times New Roman" panose="02020603050405020304" pitchFamily="18" charset="0"/>
              </a:rPr>
              <a:t>The coolest part about being in the Navy:</a:t>
            </a:r>
          </a:p>
          <a:p>
            <a:pPr marL="0" marR="0" algn="just">
              <a:spcBef>
                <a:spcPts val="0"/>
              </a:spcBef>
              <a:spcAft>
                <a:spcPts val="0"/>
              </a:spcAft>
              <a:tabLst>
                <a:tab pos="-457200" algn="l"/>
                <a:tab pos="8229600" algn="l"/>
              </a:tabLst>
            </a:pPr>
            <a:r>
              <a:rPr lang="en-US" sz="1800" b="0" dirty="0">
                <a:effectLst/>
                <a:latin typeface="Times New Roman" panose="02020603050405020304" pitchFamily="18" charset="0"/>
                <a:ea typeface="Times New Roman" panose="02020603050405020304" pitchFamily="18" charset="0"/>
              </a:rPr>
              <a:t>I grew up in a Navy family and saw the friendships my parents fostered throughout my dad's years in service. Being able to do the same as an adult has made my time in the Navy worth it. The flying is amazing, and the people are even better.</a:t>
            </a:r>
          </a:p>
          <a:p>
            <a:pPr marL="0" marR="0" algn="just">
              <a:spcBef>
                <a:spcPts val="0"/>
              </a:spcBef>
              <a:spcAft>
                <a:spcPts val="0"/>
              </a:spcAft>
              <a:tabLst>
                <a:tab pos="-457200" algn="l"/>
                <a:tab pos="8229600" algn="l"/>
              </a:tabLst>
            </a:pPr>
            <a:endParaRPr lang="en-US" sz="1800" b="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57200" algn="l"/>
                <a:tab pos="8229600" algn="l"/>
              </a:tabLst>
            </a:pPr>
            <a:r>
              <a:rPr lang="en-US" sz="1800" b="0" dirty="0">
                <a:effectLst/>
                <a:latin typeface="Times New Roman" panose="02020603050405020304" pitchFamily="18" charset="0"/>
                <a:ea typeface="Times New Roman" panose="02020603050405020304" pitchFamily="18" charset="0"/>
              </a:rPr>
              <a:t>Recently deployed:  NOV19-JUN20 with CVW-1 on U.S.S. TRUMAN (CVN-75)</a:t>
            </a:r>
          </a:p>
          <a:p>
            <a:pPr marL="0" marR="0" algn="just">
              <a:spcBef>
                <a:spcPts val="0"/>
              </a:spcBef>
              <a:spcAft>
                <a:spcPts val="0"/>
              </a:spcAft>
              <a:tabLst>
                <a:tab pos="-457200" algn="l"/>
                <a:tab pos="8229600" algn="l"/>
              </a:tabLs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57200" algn="l"/>
                <a:tab pos="8229600" algn="l"/>
              </a:tabLst>
            </a:pPr>
            <a:r>
              <a:rPr lang="en-US" sz="1800" b="1" dirty="0">
                <a:effectLst/>
                <a:latin typeface="Times New Roman" panose="02020603050405020304" pitchFamily="18" charset="0"/>
                <a:ea typeface="Times New Roman" panose="02020603050405020304" pitchFamily="18" charset="0"/>
              </a:rPr>
              <a:t>Lieutenant Rudolph</a:t>
            </a:r>
          </a:p>
          <a:p>
            <a:pPr marL="0" marR="0" algn="just">
              <a:spcBef>
                <a:spcPts val="0"/>
              </a:spcBef>
              <a:spcAft>
                <a:spcPts val="0"/>
              </a:spcAft>
              <a:tabLst>
                <a:tab pos="-457200" algn="l"/>
                <a:tab pos="8229600" algn="l"/>
              </a:tabLst>
            </a:pPr>
            <a:r>
              <a:rPr lang="en-US" sz="1800" b="1" dirty="0">
                <a:effectLst/>
                <a:latin typeface="Times New Roman" panose="02020603050405020304" pitchFamily="18" charset="0"/>
                <a:ea typeface="Times New Roman" panose="02020603050405020304" pitchFamily="18" charset="0"/>
              </a:rPr>
              <a:t>Lieutenant Ashe</a:t>
            </a:r>
          </a:p>
          <a:p>
            <a:pPr marL="0" marR="0" algn="just">
              <a:spcBef>
                <a:spcPts val="0"/>
              </a:spcBef>
              <a:spcAft>
                <a:spcPts val="0"/>
              </a:spcAft>
              <a:tabLst>
                <a:tab pos="-457200" algn="l"/>
                <a:tab pos="8229600" algn="l"/>
              </a:tabLst>
            </a:pPr>
            <a:r>
              <a:rPr lang="en-US" sz="1800" b="1" dirty="0">
                <a:effectLst/>
                <a:latin typeface="Times New Roman" panose="02020603050405020304" pitchFamily="18" charset="0"/>
                <a:ea typeface="Times New Roman" panose="02020603050405020304" pitchFamily="18" charset="0"/>
              </a:rPr>
              <a:t>Lieutenant Moreno</a:t>
            </a:r>
          </a:p>
          <a:p>
            <a:endParaRPr lang="en-US" dirty="0"/>
          </a:p>
        </p:txBody>
      </p:sp>
      <p:sp>
        <p:nvSpPr>
          <p:cNvPr id="4" name="Slide Number Placeholder 3"/>
          <p:cNvSpPr>
            <a:spLocks noGrp="1"/>
          </p:cNvSpPr>
          <p:nvPr>
            <p:ph type="sldNum" sz="quarter" idx="10"/>
          </p:nvPr>
        </p:nvSpPr>
        <p:spPr/>
        <p:txBody>
          <a:bodyPr/>
          <a:lstStyle/>
          <a:p>
            <a:fld id="{A89B42E6-44AD-49C4-8919-AD716830FCB8}" type="slidenum">
              <a:rPr lang="en-US" smtClean="0"/>
              <a:t>7</a:t>
            </a:fld>
            <a:endParaRPr lang="en-US"/>
          </a:p>
        </p:txBody>
      </p:sp>
    </p:spTree>
    <p:extLst>
      <p:ext uri="{BB962C8B-B14F-4D97-AF65-F5344CB8AC3E}">
        <p14:creationId xmlns:p14="http://schemas.microsoft.com/office/powerpoint/2010/main" val="429409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457200" algn="l"/>
                <a:tab pos="8229600" algn="l"/>
              </a:tabLst>
            </a:pPr>
            <a:r>
              <a:rPr lang="en-US" sz="1800" dirty="0">
                <a:effectLst/>
                <a:latin typeface="Times New Roman" panose="02020603050405020304" pitchFamily="18" charset="0"/>
                <a:ea typeface="Times New Roman" panose="02020603050405020304" pitchFamily="18" charset="0"/>
              </a:rPr>
              <a:t>NAS Lemoore Female Aviators</a:t>
            </a:r>
          </a:p>
          <a:p>
            <a:pPr marL="0" marR="0" algn="just">
              <a:spcBef>
                <a:spcPts val="0"/>
              </a:spcBef>
              <a:spcAft>
                <a:spcPts val="0"/>
              </a:spcAft>
              <a:tabLst>
                <a:tab pos="-457200" algn="l"/>
                <a:tab pos="8229600" algn="l"/>
              </a:tabLs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57200" algn="l"/>
                <a:tab pos="8229600" algn="l"/>
              </a:tabLst>
            </a:pPr>
            <a:r>
              <a:rPr lang="en-US" sz="1800" b="1" dirty="0">
                <a:effectLst/>
                <a:latin typeface="Times New Roman" panose="02020603050405020304" pitchFamily="18" charset="0"/>
                <a:ea typeface="Times New Roman" panose="02020603050405020304" pitchFamily="18" charset="0"/>
              </a:rPr>
              <a:t>Lieutenant Rudolph</a:t>
            </a:r>
          </a:p>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First and last name: Taylor Rudolph	</a:t>
            </a:r>
          </a:p>
          <a:p>
            <a:r>
              <a:rPr lang="en-US" sz="1800" b="0" i="0" u="none" strike="noStrike" baseline="0" dirty="0">
                <a:solidFill>
                  <a:srgbClr val="000000"/>
                </a:solidFill>
                <a:latin typeface="Calibri" panose="020F0502020204030204" pitchFamily="34" charset="0"/>
              </a:rPr>
              <a:t>Callsign: Doc</a:t>
            </a:r>
          </a:p>
          <a:p>
            <a:r>
              <a:rPr lang="en-US" sz="1800" b="0" i="0" u="none" strike="noStrike" baseline="0" dirty="0">
                <a:solidFill>
                  <a:srgbClr val="000000"/>
                </a:solidFill>
                <a:latin typeface="Calibri" panose="020F0502020204030204" pitchFamily="34" charset="0"/>
              </a:rPr>
              <a:t>Rank: LT</a:t>
            </a:r>
          </a:p>
          <a:p>
            <a:r>
              <a:rPr lang="en-US" sz="1800" b="0" i="0" u="none" strike="noStrike" baseline="0" dirty="0">
                <a:solidFill>
                  <a:srgbClr val="000000"/>
                </a:solidFill>
                <a:latin typeface="Calibri" panose="020F0502020204030204" pitchFamily="34" charset="0"/>
              </a:rPr>
              <a:t>Aircraft: F/A-18F	</a:t>
            </a:r>
          </a:p>
          <a:p>
            <a:r>
              <a:rPr lang="en-US" sz="1800" b="0" i="0" u="none" strike="noStrike" baseline="0" dirty="0">
                <a:solidFill>
                  <a:srgbClr val="000000"/>
                </a:solidFill>
                <a:latin typeface="Calibri" panose="020F0502020204030204" pitchFamily="34" charset="0"/>
              </a:rPr>
              <a:t>Total Flight Hours: 50	</a:t>
            </a:r>
          </a:p>
          <a:p>
            <a:r>
              <a:rPr lang="en-US" sz="1800" b="0" i="0" u="none" strike="noStrike" baseline="0" dirty="0">
                <a:solidFill>
                  <a:srgbClr val="000000"/>
                </a:solidFill>
                <a:latin typeface="Calibri" panose="020F0502020204030204" pitchFamily="34" charset="0"/>
              </a:rPr>
              <a:t>Squadron: VFA-122</a:t>
            </a:r>
          </a:p>
          <a:p>
            <a:r>
              <a:rPr lang="en-US" sz="1800" b="0" i="0" u="none" strike="noStrike" baseline="0" dirty="0">
                <a:solidFill>
                  <a:srgbClr val="000000"/>
                </a:solidFill>
                <a:latin typeface="Calibri" panose="020F0502020204030204" pitchFamily="34" charset="0"/>
              </a:rPr>
              <a:t>Hometown city and state: Memphis, TN	</a:t>
            </a:r>
          </a:p>
          <a:p>
            <a:r>
              <a:rPr lang="en-US" sz="1800" b="0" i="0" u="none" strike="noStrike" baseline="0" dirty="0">
                <a:solidFill>
                  <a:srgbClr val="000000"/>
                </a:solidFill>
                <a:latin typeface="Calibri" panose="020F0502020204030204" pitchFamily="34" charset="0"/>
              </a:rPr>
              <a:t>High school: St. Benedict at Auburndale</a:t>
            </a:r>
          </a:p>
          <a:p>
            <a:r>
              <a:rPr lang="en-US" sz="1800" b="0" i="0" u="none" strike="noStrike" baseline="0" dirty="0">
                <a:solidFill>
                  <a:srgbClr val="000000"/>
                </a:solidFill>
                <a:latin typeface="Calibri" panose="020F0502020204030204" pitchFamily="34" charset="0"/>
              </a:rPr>
              <a:t>College: The University of Alabama/Med School: </a:t>
            </a:r>
            <a:r>
              <a:rPr lang="en-US" sz="1800" b="0" i="0" u="none" strike="noStrike" baseline="0" dirty="0" err="1">
                <a:solidFill>
                  <a:srgbClr val="000000"/>
                </a:solidFill>
                <a:latin typeface="Calibri" panose="020F0502020204030204" pitchFamily="34" charset="0"/>
              </a:rPr>
              <a:t>VCOM</a:t>
            </a:r>
            <a:r>
              <a:rPr lang="en-US" sz="1800" b="0" i="0" u="none" strike="noStrike" baseline="0" dirty="0">
                <a:solidFill>
                  <a:srgbClr val="000000"/>
                </a:solidFill>
                <a:latin typeface="Calibri" panose="020F0502020204030204" pitchFamily="34" charset="0"/>
              </a:rPr>
              <a:t>-Carolinas</a:t>
            </a:r>
          </a:p>
          <a:p>
            <a:r>
              <a:rPr lang="en-US" sz="1800" b="0" i="0" u="none" strike="noStrike" baseline="0" dirty="0">
                <a:solidFill>
                  <a:srgbClr val="000000"/>
                </a:solidFill>
                <a:latin typeface="Calibri" panose="020F0502020204030204" pitchFamily="34" charset="0"/>
              </a:rPr>
              <a:t>Major: Biology</a:t>
            </a:r>
          </a:p>
          <a:p>
            <a:r>
              <a:rPr lang="en-US" sz="1800" b="0" i="0" u="none" strike="noStrike" baseline="0" dirty="0">
                <a:solidFill>
                  <a:srgbClr val="000000"/>
                </a:solidFill>
                <a:latin typeface="Calibri" panose="020F0502020204030204" pitchFamily="34" charset="0"/>
              </a:rPr>
              <a:t>Favorite NFL team: Tennessee Titans</a:t>
            </a:r>
          </a:p>
          <a:p>
            <a:r>
              <a:rPr lang="en-US" sz="1800" b="0" i="0" u="none" strike="noStrike" baseline="0" dirty="0">
                <a:solidFill>
                  <a:srgbClr val="000000"/>
                </a:solidFill>
                <a:latin typeface="Calibri" panose="020F0502020204030204" pitchFamily="34" charset="0"/>
              </a:rPr>
              <a:t>Hobbies: Hiking as many National Parks as I can, traveling the country with my husband, and watching Alabama football </a:t>
            </a:r>
          </a:p>
          <a:p>
            <a:endParaRPr lang="en-US" sz="1800" b="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57200" algn="l"/>
                <a:tab pos="8229600" algn="l"/>
              </a:tabLst>
            </a:pPr>
            <a:r>
              <a:rPr lang="en-US" sz="1800" b="0" dirty="0">
                <a:effectLst/>
                <a:latin typeface="Times New Roman" panose="02020603050405020304" pitchFamily="18" charset="0"/>
                <a:ea typeface="Times New Roman" panose="02020603050405020304" pitchFamily="18" charset="0"/>
              </a:rPr>
              <a:t>The coolest part about being in the Navy:</a:t>
            </a:r>
          </a:p>
          <a:p>
            <a:pPr marL="0" marR="0" algn="just">
              <a:spcBef>
                <a:spcPts val="0"/>
              </a:spcBef>
              <a:spcAft>
                <a:spcPts val="0"/>
              </a:spcAft>
              <a:tabLst>
                <a:tab pos="-457200" algn="l"/>
                <a:tab pos="8229600" algn="l"/>
              </a:tabLst>
            </a:pPr>
            <a:r>
              <a:rPr lang="en-US" sz="1800" b="0" dirty="0">
                <a:effectLst/>
                <a:latin typeface="Times New Roman" panose="02020603050405020304" pitchFamily="18" charset="0"/>
                <a:ea typeface="Times New Roman" panose="02020603050405020304" pitchFamily="18" charset="0"/>
              </a:rPr>
              <a:t>As a flight surgeon, I have had the opportunity to receive unique medical training in preparation for various austere environments. Flying in an F-18 and integrating into an aviation squadron is such an amazing experience that I would never have as a civilian. Our aviators are some of the hardest working and most selfless people that I have met, it has been such an honor to get to know them and be a part of their careers. The people that I have met, including my husband, have been the best aspect of my time in the Navy and I will cherish those friendships the rest of my life.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89B42E6-44AD-49C4-8919-AD716830FCB8}" type="slidenum">
              <a:rPr lang="en-US" smtClean="0"/>
              <a:t>8</a:t>
            </a:fld>
            <a:endParaRPr lang="en-US"/>
          </a:p>
        </p:txBody>
      </p:sp>
    </p:spTree>
    <p:extLst>
      <p:ext uri="{BB962C8B-B14F-4D97-AF65-F5344CB8AC3E}">
        <p14:creationId xmlns:p14="http://schemas.microsoft.com/office/powerpoint/2010/main" val="818078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457200" algn="l"/>
                <a:tab pos="8229600" algn="l"/>
              </a:tabLst>
            </a:pPr>
            <a:r>
              <a:rPr lang="en-US" sz="1800" dirty="0">
                <a:effectLst/>
                <a:latin typeface="Times New Roman" panose="02020603050405020304" pitchFamily="18" charset="0"/>
                <a:ea typeface="Times New Roman" panose="02020603050405020304" pitchFamily="18" charset="0"/>
              </a:rPr>
              <a:t>NAS Lemoore Female Aviators</a:t>
            </a:r>
          </a:p>
          <a:p>
            <a:pPr marL="0" marR="0" algn="just">
              <a:spcBef>
                <a:spcPts val="0"/>
              </a:spcBef>
              <a:spcAft>
                <a:spcPts val="0"/>
              </a:spcAft>
              <a:tabLst>
                <a:tab pos="-457200" algn="l"/>
                <a:tab pos="8229600" algn="l"/>
              </a:tabLs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57200" algn="l"/>
                <a:tab pos="8229600" algn="l"/>
              </a:tabLst>
            </a:pPr>
            <a:r>
              <a:rPr lang="en-US" sz="1800" b="1" dirty="0">
                <a:effectLst/>
                <a:latin typeface="Times New Roman" panose="02020603050405020304" pitchFamily="18" charset="0"/>
                <a:ea typeface="Times New Roman" panose="02020603050405020304" pitchFamily="18" charset="0"/>
              </a:rPr>
              <a:t>Lieutenant Ash</a:t>
            </a:r>
          </a:p>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First and last name: Arielle Ash	</a:t>
            </a:r>
          </a:p>
          <a:p>
            <a:r>
              <a:rPr lang="en-US" sz="1800" b="0" i="0" u="none" strike="noStrike" baseline="0" dirty="0">
                <a:solidFill>
                  <a:srgbClr val="000000"/>
                </a:solidFill>
                <a:latin typeface="Calibri" panose="020F0502020204030204" pitchFamily="34" charset="0"/>
              </a:rPr>
              <a:t>Callsign: WHAM</a:t>
            </a:r>
          </a:p>
          <a:p>
            <a:r>
              <a:rPr lang="en-US" sz="1800" b="0" i="0" u="none" strike="noStrike" baseline="0" dirty="0">
                <a:solidFill>
                  <a:srgbClr val="000000"/>
                </a:solidFill>
                <a:latin typeface="Calibri" panose="020F0502020204030204" pitchFamily="34" charset="0"/>
              </a:rPr>
              <a:t>Rank: LT</a:t>
            </a:r>
          </a:p>
          <a:p>
            <a:r>
              <a:rPr lang="en-US" sz="1800" b="0" i="0" u="none" strike="noStrike" baseline="0" dirty="0">
                <a:solidFill>
                  <a:srgbClr val="000000"/>
                </a:solidFill>
                <a:latin typeface="Calibri" panose="020F0502020204030204" pitchFamily="34" charset="0"/>
              </a:rPr>
              <a:t>Aircraft: F/A-18E/F	</a:t>
            </a:r>
          </a:p>
          <a:p>
            <a:r>
              <a:rPr lang="en-US" sz="1800" b="0" i="0" u="none" strike="noStrike" baseline="0" dirty="0">
                <a:solidFill>
                  <a:srgbClr val="000000"/>
                </a:solidFill>
                <a:latin typeface="Calibri" panose="020F0502020204030204" pitchFamily="34" charset="0"/>
              </a:rPr>
              <a:t>Total Flight Hours: 910	</a:t>
            </a:r>
          </a:p>
          <a:p>
            <a:r>
              <a:rPr lang="en-US" sz="1800" b="0" i="0" u="none" strike="noStrike" baseline="0" dirty="0">
                <a:solidFill>
                  <a:srgbClr val="000000"/>
                </a:solidFill>
                <a:latin typeface="Calibri" panose="020F0502020204030204" pitchFamily="34" charset="0"/>
              </a:rPr>
              <a:t>Squadron: VFA-122</a:t>
            </a:r>
          </a:p>
          <a:p>
            <a:r>
              <a:rPr lang="en-US" sz="1800" b="0" i="0" u="none" strike="noStrike" baseline="0" dirty="0">
                <a:solidFill>
                  <a:srgbClr val="000000"/>
                </a:solidFill>
                <a:latin typeface="Calibri" panose="020F0502020204030204" pitchFamily="34" charset="0"/>
              </a:rPr>
              <a:t>Hometown city and state: Abilene, Texas	</a:t>
            </a:r>
          </a:p>
          <a:p>
            <a:r>
              <a:rPr lang="en-US" sz="1800" b="0" i="0" u="none" strike="noStrike" baseline="0" dirty="0">
                <a:solidFill>
                  <a:srgbClr val="000000"/>
                </a:solidFill>
                <a:latin typeface="Calibri" panose="020F0502020204030204" pitchFamily="34" charset="0"/>
              </a:rPr>
              <a:t>High school: Wylie High School</a:t>
            </a:r>
          </a:p>
          <a:p>
            <a:r>
              <a:rPr lang="en-US" sz="1800" b="0" i="0" u="none" strike="noStrike" baseline="0" dirty="0">
                <a:solidFill>
                  <a:srgbClr val="000000"/>
                </a:solidFill>
                <a:latin typeface="Calibri" panose="020F0502020204030204" pitchFamily="34" charset="0"/>
              </a:rPr>
              <a:t>College: Texas Tech University</a:t>
            </a:r>
          </a:p>
          <a:p>
            <a:r>
              <a:rPr lang="en-US" sz="1800" b="0" i="0" u="none" strike="noStrike" baseline="0" dirty="0">
                <a:solidFill>
                  <a:srgbClr val="000000"/>
                </a:solidFill>
                <a:latin typeface="Calibri" panose="020F0502020204030204" pitchFamily="34" charset="0"/>
              </a:rPr>
              <a:t>Major: Public Relations</a:t>
            </a:r>
          </a:p>
          <a:p>
            <a:r>
              <a:rPr lang="en-US" sz="1800" b="0" i="0" u="none" strike="noStrike" baseline="0" dirty="0">
                <a:solidFill>
                  <a:srgbClr val="000000"/>
                </a:solidFill>
                <a:latin typeface="Calibri" panose="020F0502020204030204" pitchFamily="34" charset="0"/>
              </a:rPr>
              <a:t>Favorite NFL team: Texas Rangers</a:t>
            </a:r>
          </a:p>
          <a:p>
            <a:r>
              <a:rPr lang="en-US" sz="1800" b="0" i="0" u="none" strike="noStrike" baseline="0" dirty="0">
                <a:solidFill>
                  <a:srgbClr val="000000"/>
                </a:solidFill>
                <a:latin typeface="Calibri" panose="020F0502020204030204" pitchFamily="34" charset="0"/>
              </a:rPr>
              <a:t>Hobbies: Hiking, camping, snow skiing</a:t>
            </a:r>
          </a:p>
          <a:p>
            <a:endParaRPr lang="en-US" sz="1800" b="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457200" algn="l"/>
                <a:tab pos="8229600" algn="l"/>
              </a:tabLst>
            </a:pPr>
            <a:r>
              <a:rPr lang="en-US" sz="1800" b="0" dirty="0">
                <a:effectLst/>
                <a:latin typeface="Times New Roman" panose="02020603050405020304" pitchFamily="18" charset="0"/>
                <a:ea typeface="Times New Roman" panose="02020603050405020304" pitchFamily="18" charset="0"/>
              </a:rPr>
              <a:t>The coolest part about being in the Navy:</a:t>
            </a:r>
          </a:p>
          <a:p>
            <a:pPr marL="0" marR="0" algn="just">
              <a:spcBef>
                <a:spcPts val="0"/>
              </a:spcBef>
              <a:spcAft>
                <a:spcPts val="0"/>
              </a:spcAft>
              <a:tabLst>
                <a:tab pos="-457200" algn="l"/>
                <a:tab pos="8229600" algn="l"/>
              </a:tabLst>
            </a:pPr>
            <a:r>
              <a:rPr lang="en-US" sz="1800" b="0" dirty="0">
                <a:effectLst/>
                <a:latin typeface="Times New Roman" panose="02020603050405020304" pitchFamily="18" charset="0"/>
                <a:ea typeface="Times New Roman" panose="02020603050405020304" pitchFamily="18" charset="0"/>
              </a:rPr>
              <a:t>Flying an F/A-18 is definitely the coolest part about being in the Navy, and getting to fly with some of my closest friends is awesome.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89B42E6-44AD-49C4-8919-AD716830FCB8}" type="slidenum">
              <a:rPr lang="en-US" smtClean="0"/>
              <a:t>9</a:t>
            </a:fld>
            <a:endParaRPr lang="en-US"/>
          </a:p>
        </p:txBody>
      </p:sp>
    </p:spTree>
    <p:extLst>
      <p:ext uri="{BB962C8B-B14F-4D97-AF65-F5344CB8AC3E}">
        <p14:creationId xmlns:p14="http://schemas.microsoft.com/office/powerpoint/2010/main" val="563317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5612" name="Picture 12" descr="whm_pg1NEW"/>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ctrTitle"/>
          </p:nvPr>
        </p:nvSpPr>
        <p:spPr>
          <a:xfrm>
            <a:off x="685800" y="2819400"/>
            <a:ext cx="7772400" cy="2057400"/>
          </a:xfrm>
        </p:spPr>
        <p:txBody>
          <a:bodyPr/>
          <a:lstStyle>
            <a:lvl1pPr algn="ctr">
              <a:defRPr sz="4800"/>
            </a:lvl1pPr>
          </a:lstStyle>
          <a:p>
            <a:pPr lvl="0"/>
            <a:r>
              <a:rPr lang="en-US" altLang="en-US" noProof="0"/>
              <a:t>Click to edit Master title style</a:t>
            </a:r>
          </a:p>
        </p:txBody>
      </p:sp>
      <p:sp>
        <p:nvSpPr>
          <p:cNvPr id="25603" name="Rectangle 3"/>
          <p:cNvSpPr>
            <a:spLocks noGrp="1" noChangeArrowheads="1"/>
          </p:cNvSpPr>
          <p:nvPr>
            <p:ph type="subTitle" idx="1"/>
          </p:nvPr>
        </p:nvSpPr>
        <p:spPr>
          <a:xfrm>
            <a:off x="1219200" y="381000"/>
            <a:ext cx="6400800" cy="914400"/>
          </a:xfrm>
        </p:spPr>
        <p:txBody>
          <a:bodyPr/>
          <a:lstStyle>
            <a:lvl1pPr marL="0" indent="0" algn="ctr">
              <a:buFontTx/>
              <a:buNone/>
              <a:defRPr sz="2400"/>
            </a:lvl1pPr>
          </a:lstStyle>
          <a:p>
            <a:pPr lvl="0"/>
            <a:r>
              <a:rPr lang="en-US" altLang="en-US" noProof="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ssolve">
                                      <p:cBhvr>
                                        <p:cTn id="7" dur="500"/>
                                        <p:tgtEl>
                                          <p:spTgt spid="2560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animEffect transition="in" filter="dissolve">
                                      <p:cBhvr>
                                        <p:cTn id="11" dur="5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25603"/>
                        </p:tgtEl>
                        <p:attrNameLst>
                          <p:attrName>style.visibility</p:attrName>
                        </p:attrNameLst>
                      </p:cBhvr>
                      <p:to>
                        <p:strVal val="visible"/>
                      </p:to>
                    </p:set>
                    <p:animEffect transition="in" filter="dissolve">
                      <p:cBhvr>
                        <p:cTn dur="500"/>
                        <p:tgtEl>
                          <p:spTgt spid="2560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CD5D26A-27C4-4B5E-A8FC-A3FA5F23D6F4}" type="slidenum">
              <a:rPr lang="en-US" altLang="en-US"/>
              <a:pPr/>
              <a:t>‹#›</a:t>
            </a:fld>
            <a:endParaRPr lang="en-US" altLang="en-US"/>
          </a:p>
        </p:txBody>
      </p:sp>
    </p:spTree>
    <p:extLst>
      <p:ext uri="{BB962C8B-B14F-4D97-AF65-F5344CB8AC3E}">
        <p14:creationId xmlns:p14="http://schemas.microsoft.com/office/powerpoint/2010/main" val="994097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E479DFC-4FAB-4895-A753-913177E3FF20}" type="slidenum">
              <a:rPr lang="en-US" altLang="en-US"/>
              <a:pPr/>
              <a:t>‹#›</a:t>
            </a:fld>
            <a:endParaRPr lang="en-US" altLang="en-US"/>
          </a:p>
        </p:txBody>
      </p:sp>
    </p:spTree>
    <p:extLst>
      <p:ext uri="{BB962C8B-B14F-4D97-AF65-F5344CB8AC3E}">
        <p14:creationId xmlns:p14="http://schemas.microsoft.com/office/powerpoint/2010/main" val="207377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a:t>Click to edit Master title style</a:t>
            </a:r>
          </a:p>
        </p:txBody>
      </p:sp>
      <p:sp>
        <p:nvSpPr>
          <p:cNvPr id="3" name="Text Placeholder 2"/>
          <p:cNvSpPr>
            <a:spLocks noGrp="1"/>
          </p:cNvSpPr>
          <p:nvPr>
            <p:ph type="body" sz="half" idx="1"/>
          </p:nvPr>
        </p:nvSpPr>
        <p:spPr>
          <a:xfrm>
            <a:off x="457200" y="1219200"/>
            <a:ext cx="82296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657600"/>
            <a:ext cx="82296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DD7F7BF-C228-42AE-9841-D17E38D5B05E}" type="slidenum">
              <a:rPr lang="en-US" altLang="en-US"/>
              <a:pPr/>
              <a:t>‹#›</a:t>
            </a:fld>
            <a:endParaRPr lang="en-US" altLang="en-US"/>
          </a:p>
        </p:txBody>
      </p:sp>
    </p:spTree>
    <p:extLst>
      <p:ext uri="{BB962C8B-B14F-4D97-AF65-F5344CB8AC3E}">
        <p14:creationId xmlns:p14="http://schemas.microsoft.com/office/powerpoint/2010/main" val="321988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a:t>Click to edit Master title style</a:t>
            </a:r>
          </a:p>
        </p:txBody>
      </p:sp>
      <p:sp>
        <p:nvSpPr>
          <p:cNvPr id="3" name="Text Placeholder 2"/>
          <p:cNvSpPr>
            <a:spLocks noGrp="1"/>
          </p:cNvSpPr>
          <p:nvPr>
            <p:ph type="body" sz="half" idx="1"/>
          </p:nvPr>
        </p:nvSpPr>
        <p:spPr>
          <a:xfrm>
            <a:off x="457200" y="1219200"/>
            <a:ext cx="40386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219200"/>
            <a:ext cx="4038600" cy="4724400"/>
          </a:xfrm>
        </p:spPr>
        <p:txBody>
          <a:bodyPr/>
          <a:lstStyle/>
          <a:p>
            <a:r>
              <a:rPr lang="en-US"/>
              <a:t>Click icon to add online image</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0850961-043B-476E-9639-6AB3EA5D60D7}" type="slidenum">
              <a:rPr lang="en-US" altLang="en-US"/>
              <a:pPr/>
              <a:t>‹#›</a:t>
            </a:fld>
            <a:endParaRPr lang="en-US" altLang="en-US"/>
          </a:p>
        </p:txBody>
      </p:sp>
    </p:spTree>
    <p:extLst>
      <p:ext uri="{BB962C8B-B14F-4D97-AF65-F5344CB8AC3E}">
        <p14:creationId xmlns:p14="http://schemas.microsoft.com/office/powerpoint/2010/main" val="354421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7098DC4-77F2-41B4-B711-025B14DEEB79}" type="slidenum">
              <a:rPr lang="en-US" altLang="en-US"/>
              <a:pPr/>
              <a:t>‹#›</a:t>
            </a:fld>
            <a:endParaRPr lang="en-US" altLang="en-US"/>
          </a:p>
        </p:txBody>
      </p:sp>
    </p:spTree>
    <p:extLst>
      <p:ext uri="{BB962C8B-B14F-4D97-AF65-F5344CB8AC3E}">
        <p14:creationId xmlns:p14="http://schemas.microsoft.com/office/powerpoint/2010/main" val="69959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6EF37B-27A1-4A08-A810-98C05DECF76E}" type="slidenum">
              <a:rPr lang="en-US" altLang="en-US"/>
              <a:pPr/>
              <a:t>‹#›</a:t>
            </a:fld>
            <a:endParaRPr lang="en-US" altLang="en-US"/>
          </a:p>
        </p:txBody>
      </p:sp>
    </p:spTree>
    <p:extLst>
      <p:ext uri="{BB962C8B-B14F-4D97-AF65-F5344CB8AC3E}">
        <p14:creationId xmlns:p14="http://schemas.microsoft.com/office/powerpoint/2010/main" val="423292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86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0386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9006254-D7A3-44FA-9EB3-EC570D050C28}" type="slidenum">
              <a:rPr lang="en-US" altLang="en-US"/>
              <a:pPr/>
              <a:t>‹#›</a:t>
            </a:fld>
            <a:endParaRPr lang="en-US" altLang="en-US"/>
          </a:p>
        </p:txBody>
      </p:sp>
    </p:spTree>
    <p:extLst>
      <p:ext uri="{BB962C8B-B14F-4D97-AF65-F5344CB8AC3E}">
        <p14:creationId xmlns:p14="http://schemas.microsoft.com/office/powerpoint/2010/main" val="120044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82F26D3-0874-4E07-8E85-A910676A6F0B}" type="slidenum">
              <a:rPr lang="en-US" altLang="en-US"/>
              <a:pPr/>
              <a:t>‹#›</a:t>
            </a:fld>
            <a:endParaRPr lang="en-US" altLang="en-US"/>
          </a:p>
        </p:txBody>
      </p:sp>
    </p:spTree>
    <p:extLst>
      <p:ext uri="{BB962C8B-B14F-4D97-AF65-F5344CB8AC3E}">
        <p14:creationId xmlns:p14="http://schemas.microsoft.com/office/powerpoint/2010/main" val="210353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FEEE10A-19D9-4084-81C9-89D3E45A2476}" type="slidenum">
              <a:rPr lang="en-US" altLang="en-US"/>
              <a:pPr/>
              <a:t>‹#›</a:t>
            </a:fld>
            <a:endParaRPr lang="en-US" altLang="en-US"/>
          </a:p>
        </p:txBody>
      </p:sp>
    </p:spTree>
    <p:extLst>
      <p:ext uri="{BB962C8B-B14F-4D97-AF65-F5344CB8AC3E}">
        <p14:creationId xmlns:p14="http://schemas.microsoft.com/office/powerpoint/2010/main" val="185173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3FC56CF-81FE-489A-9203-A66D57789A63}" type="slidenum">
              <a:rPr lang="en-US" altLang="en-US"/>
              <a:pPr/>
              <a:t>‹#›</a:t>
            </a:fld>
            <a:endParaRPr lang="en-US" altLang="en-US"/>
          </a:p>
        </p:txBody>
      </p:sp>
    </p:spTree>
    <p:extLst>
      <p:ext uri="{BB962C8B-B14F-4D97-AF65-F5344CB8AC3E}">
        <p14:creationId xmlns:p14="http://schemas.microsoft.com/office/powerpoint/2010/main" val="72128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396869D-DB8E-4EFE-AFDA-4060A793E88E}" type="slidenum">
              <a:rPr lang="en-US" altLang="en-US"/>
              <a:pPr/>
              <a:t>‹#›</a:t>
            </a:fld>
            <a:endParaRPr lang="en-US" altLang="en-US"/>
          </a:p>
        </p:txBody>
      </p:sp>
    </p:spTree>
    <p:extLst>
      <p:ext uri="{BB962C8B-B14F-4D97-AF65-F5344CB8AC3E}">
        <p14:creationId xmlns:p14="http://schemas.microsoft.com/office/powerpoint/2010/main" val="130598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E427D7A-75B0-4469-B094-BF3375106D0D}" type="slidenum">
              <a:rPr lang="en-US" altLang="en-US"/>
              <a:pPr/>
              <a:t>‹#›</a:t>
            </a:fld>
            <a:endParaRPr lang="en-US" altLang="en-US"/>
          </a:p>
        </p:txBody>
      </p:sp>
    </p:spTree>
    <p:extLst>
      <p:ext uri="{BB962C8B-B14F-4D97-AF65-F5344CB8AC3E}">
        <p14:creationId xmlns:p14="http://schemas.microsoft.com/office/powerpoint/2010/main" val="379061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86" name="Picture 10" descr="whm_pg2NEW"/>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p:nvPr>
        </p:nvSpPr>
        <p:spPr bwMode="auto">
          <a:xfrm>
            <a:off x="457200" y="76200"/>
            <a:ext cx="678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4579" name="Rectangle 3"/>
          <p:cNvSpPr>
            <a:spLocks noGrp="1" noChangeArrowheads="1"/>
          </p:cNvSpPr>
          <p:nvPr>
            <p:ph type="body" idx="1"/>
          </p:nvPr>
        </p:nvSpPr>
        <p:spPr bwMode="auto">
          <a:xfrm>
            <a:off x="457200" y="12192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400">
                <a:latin typeface="Times New Roman" panose="02020603050405020304" pitchFamily="18" charset="0"/>
              </a:defRPr>
            </a:lvl1pPr>
          </a:lstStyle>
          <a:p>
            <a:endParaRPr lang="en-US" alt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400">
                <a:latin typeface="Times New Roman" panose="02020603050405020304" pitchFamily="18" charset="0"/>
              </a:defRPr>
            </a:lvl1pPr>
          </a:lstStyle>
          <a:p>
            <a:endParaRPr lang="en-US" alt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400">
                <a:latin typeface="Times New Roman" panose="02020603050405020304" pitchFamily="18" charset="0"/>
              </a:defRPr>
            </a:lvl1pPr>
          </a:lstStyle>
          <a:p>
            <a:fld id="{58D5B3B8-438E-4F9D-98B7-96B8B8024C4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eaLnBrk="1" fontAlgn="base" hangingPunct="1">
        <a:spcBef>
          <a:spcPct val="0"/>
        </a:spcBef>
        <a:spcAft>
          <a:spcPct val="0"/>
        </a:spcAft>
        <a:defRPr sz="3600" kern="12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anose="020B0502020104020203" pitchFamily="34" charset="0"/>
        </a:defRPr>
      </a:lvl2pPr>
      <a:lvl3pPr algn="l" rtl="0" eaLnBrk="1" fontAlgn="base" hangingPunct="1">
        <a:spcBef>
          <a:spcPct val="0"/>
        </a:spcBef>
        <a:spcAft>
          <a:spcPct val="0"/>
        </a:spcAft>
        <a:defRPr sz="3600">
          <a:solidFill>
            <a:srgbClr val="000000"/>
          </a:solidFill>
          <a:latin typeface="Gill Sans MT" panose="020B0502020104020203" pitchFamily="34" charset="0"/>
        </a:defRPr>
      </a:lvl3pPr>
      <a:lvl4pPr algn="l" rtl="0" eaLnBrk="1" fontAlgn="base" hangingPunct="1">
        <a:spcBef>
          <a:spcPct val="0"/>
        </a:spcBef>
        <a:spcAft>
          <a:spcPct val="0"/>
        </a:spcAft>
        <a:defRPr sz="3600">
          <a:solidFill>
            <a:srgbClr val="000000"/>
          </a:solidFill>
          <a:latin typeface="Gill Sans MT" panose="020B0502020104020203" pitchFamily="34" charset="0"/>
        </a:defRPr>
      </a:lvl4pPr>
      <a:lvl5pPr algn="l" rtl="0" eaLnBrk="1" fontAlgn="base" hangingPunct="1">
        <a:spcBef>
          <a:spcPct val="0"/>
        </a:spcBef>
        <a:spcAft>
          <a:spcPct val="0"/>
        </a:spcAft>
        <a:defRPr sz="3600">
          <a:solidFill>
            <a:srgbClr val="000000"/>
          </a:solidFill>
          <a:latin typeface="Gill Sans MT" panose="020B0502020104020203" pitchFamily="34" charset="0"/>
        </a:defRPr>
      </a:lvl5pPr>
      <a:lvl6pPr marL="457200" algn="l" rtl="0" eaLnBrk="1" fontAlgn="base" hangingPunct="1">
        <a:spcBef>
          <a:spcPct val="0"/>
        </a:spcBef>
        <a:spcAft>
          <a:spcPct val="0"/>
        </a:spcAft>
        <a:defRPr sz="3600">
          <a:solidFill>
            <a:srgbClr val="000000"/>
          </a:solidFill>
          <a:latin typeface="Gill Sans MT" panose="020B0502020104020203" pitchFamily="34" charset="0"/>
        </a:defRPr>
      </a:lvl6pPr>
      <a:lvl7pPr marL="914400" algn="l" rtl="0" eaLnBrk="1" fontAlgn="base" hangingPunct="1">
        <a:spcBef>
          <a:spcPct val="0"/>
        </a:spcBef>
        <a:spcAft>
          <a:spcPct val="0"/>
        </a:spcAft>
        <a:defRPr sz="3600">
          <a:solidFill>
            <a:srgbClr val="000000"/>
          </a:solidFill>
          <a:latin typeface="Gill Sans MT" panose="020B0502020104020203" pitchFamily="34" charset="0"/>
        </a:defRPr>
      </a:lvl7pPr>
      <a:lvl8pPr marL="1371600" algn="l" rtl="0" eaLnBrk="1" fontAlgn="base" hangingPunct="1">
        <a:spcBef>
          <a:spcPct val="0"/>
        </a:spcBef>
        <a:spcAft>
          <a:spcPct val="0"/>
        </a:spcAft>
        <a:defRPr sz="3600">
          <a:solidFill>
            <a:srgbClr val="000000"/>
          </a:solidFill>
          <a:latin typeface="Gill Sans MT" panose="020B0502020104020203" pitchFamily="34" charset="0"/>
        </a:defRPr>
      </a:lvl8pPr>
      <a:lvl9pPr marL="1828800" algn="l" rtl="0" eaLnBrk="1" fontAlgn="base" hangingPunct="1">
        <a:spcBef>
          <a:spcPct val="0"/>
        </a:spcBef>
        <a:spcAft>
          <a:spcPct val="0"/>
        </a:spcAft>
        <a:defRPr sz="3600">
          <a:solidFill>
            <a:srgbClr val="000000"/>
          </a:solidFill>
          <a:latin typeface="Gill Sans MT" panose="020B0502020104020203" pitchFamily="34" charset="0"/>
        </a:defRPr>
      </a:lvl9pPr>
    </p:titleStyle>
    <p:bodyStyle>
      <a:lvl1pPr marL="342900" indent="-342900" algn="l" rtl="0" eaLnBrk="1" fontAlgn="base" hangingPunct="1">
        <a:spcBef>
          <a:spcPct val="20000"/>
        </a:spcBef>
        <a:spcAft>
          <a:spcPct val="0"/>
        </a:spcAft>
        <a:buClr>
          <a:schemeClr val="tx1"/>
        </a:buClr>
        <a:buChar char="•"/>
        <a:defRPr sz="2800" kern="12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kern="1200">
          <a:solidFill>
            <a:srgbClr val="000000"/>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rgbClr val="000000"/>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000" kern="1200">
          <a:solidFill>
            <a:srgbClr val="000000"/>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cid:2143844981597747109210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5750"/>
            <a:ext cx="9144000" cy="413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Rectangle 3"/>
          <p:cNvSpPr>
            <a:spLocks noGrp="1" noChangeArrowheads="1"/>
          </p:cNvSpPr>
          <p:nvPr>
            <p:ph type="subTitle" idx="1"/>
          </p:nvPr>
        </p:nvSpPr>
        <p:spPr>
          <a:xfrm>
            <a:off x="1828800" y="609600"/>
            <a:ext cx="6400800" cy="3695700"/>
          </a:xfrm>
        </p:spPr>
        <p:txBody>
          <a:bodyPr/>
          <a:lstStyle/>
          <a:p>
            <a:pPr algn="r">
              <a:lnSpc>
                <a:spcPct val="80000"/>
              </a:lnSpc>
            </a:pPr>
            <a:r>
              <a:rPr lang="en-US" altLang="en-US" sz="6600" dirty="0">
                <a:solidFill>
                  <a:srgbClr val="660066"/>
                </a:solidFill>
              </a:rPr>
              <a:t>WOMEN’S HISTORY MONTH 2023</a:t>
            </a:r>
          </a:p>
          <a:p>
            <a:pPr algn="r">
              <a:lnSpc>
                <a:spcPct val="80000"/>
              </a:lnSpc>
            </a:pPr>
            <a:endParaRPr lang="en-US" altLang="en-US" sz="3000" dirty="0"/>
          </a:p>
          <a:p>
            <a:pPr algn="r">
              <a:lnSpc>
                <a:spcPct val="80000"/>
              </a:lnSpc>
            </a:pPr>
            <a:r>
              <a:rPr lang="en-US" altLang="en-US" sz="4800" dirty="0"/>
              <a:t>In Kings County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783" y="609600"/>
            <a:ext cx="2209800" cy="2209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2800" dirty="0">
                <a:solidFill>
                  <a:srgbClr val="660066"/>
                </a:solidFill>
              </a:rPr>
              <a:t>Women’s History</a:t>
            </a:r>
            <a:br>
              <a:rPr lang="en-US" altLang="en-US" sz="2800" dirty="0">
                <a:solidFill>
                  <a:srgbClr val="660066"/>
                </a:solidFill>
              </a:rPr>
            </a:br>
            <a:r>
              <a:rPr lang="en-US" altLang="en-US" sz="2800" dirty="0">
                <a:solidFill>
                  <a:srgbClr val="660066"/>
                </a:solidFill>
              </a:rPr>
              <a:t>Month 2023</a:t>
            </a:r>
          </a:p>
        </p:txBody>
      </p:sp>
      <p:sp>
        <p:nvSpPr>
          <p:cNvPr id="3075" name="Rectangle 3"/>
          <p:cNvSpPr>
            <a:spLocks noGrp="1" noChangeArrowheads="1"/>
          </p:cNvSpPr>
          <p:nvPr>
            <p:ph type="body" idx="1"/>
          </p:nvPr>
        </p:nvSpPr>
        <p:spPr>
          <a:xfrm>
            <a:off x="17929" y="5600581"/>
            <a:ext cx="9126071" cy="800219"/>
          </a:xfrm>
        </p:spPr>
        <p:txBody>
          <a:bodyPr/>
          <a:lstStyle/>
          <a:p>
            <a:pPr marL="0" indent="0" algn="ctr">
              <a:buNone/>
            </a:pPr>
            <a:r>
              <a:rPr lang="en-US" dirty="0">
                <a:solidFill>
                  <a:schemeClr val="bg1"/>
                </a:solidFill>
                <a:effectLst/>
                <a:latin typeface="+mn-lt"/>
                <a:ea typeface="Times New Roman" panose="02020603050405020304" pitchFamily="18" charset="0"/>
              </a:rPr>
              <a:t>Lieutenant Moreno</a:t>
            </a:r>
          </a:p>
          <a:p>
            <a:pPr marL="0" indent="0" algn="ctr">
              <a:buNone/>
            </a:pPr>
            <a:r>
              <a:rPr lang="en-US" altLang="en-US" dirty="0">
                <a:solidFill>
                  <a:schemeClr val="bg1"/>
                </a:solidFill>
              </a:rPr>
              <a:t>NAS Lemoore Female Aviators</a:t>
            </a:r>
          </a:p>
        </p:txBody>
      </p:sp>
      <p:pic>
        <p:nvPicPr>
          <p:cNvPr id="3" name="Picture 2" descr="Boeing F/A-18F Super Hornet of VFA-122 &quot;Flying Eagles&quot; fro… | Flickr">
            <a:extLst>
              <a:ext uri="{FF2B5EF4-FFF2-40B4-BE49-F238E27FC236}">
                <a16:creationId xmlns:a16="http://schemas.microsoft.com/office/drawing/2014/main" id="{5745CE91-A376-4E07-8895-8BE7CBD77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229600" cy="415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01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2800" dirty="0">
                <a:solidFill>
                  <a:srgbClr val="660066"/>
                </a:solidFill>
              </a:rPr>
              <a:t>Women’s History</a:t>
            </a:r>
            <a:br>
              <a:rPr lang="en-US" altLang="en-US" sz="2800" dirty="0">
                <a:solidFill>
                  <a:srgbClr val="660066"/>
                </a:solidFill>
              </a:rPr>
            </a:br>
            <a:r>
              <a:rPr lang="en-US" altLang="en-US" sz="2800" dirty="0">
                <a:solidFill>
                  <a:srgbClr val="660066"/>
                </a:solidFill>
              </a:rPr>
              <a:t>Month 2023</a:t>
            </a:r>
          </a:p>
        </p:txBody>
      </p:sp>
      <p:sp>
        <p:nvSpPr>
          <p:cNvPr id="3075" name="Rectangle 3"/>
          <p:cNvSpPr>
            <a:spLocks noGrp="1" noChangeArrowheads="1"/>
          </p:cNvSpPr>
          <p:nvPr>
            <p:ph type="body" idx="1"/>
          </p:nvPr>
        </p:nvSpPr>
        <p:spPr>
          <a:xfrm>
            <a:off x="457200" y="2895600"/>
            <a:ext cx="8229600" cy="2362200"/>
          </a:xfrm>
        </p:spPr>
        <p:txBody>
          <a:bodyPr/>
          <a:lstStyle/>
          <a:p>
            <a:pPr marL="0" indent="0" algn="ctr">
              <a:buNone/>
            </a:pPr>
            <a:r>
              <a:rPr lang="en-US" altLang="en-US" sz="5400" dirty="0">
                <a:solidFill>
                  <a:schemeClr val="bg1"/>
                </a:solidFill>
              </a:rPr>
              <a:t>Thank you to our</a:t>
            </a:r>
          </a:p>
          <a:p>
            <a:pPr marL="0" indent="0" algn="ctr">
              <a:buNone/>
            </a:pPr>
            <a:r>
              <a:rPr lang="en-US" altLang="en-US" sz="5400" dirty="0">
                <a:solidFill>
                  <a:schemeClr val="bg1"/>
                </a:solidFill>
              </a:rPr>
              <a:t>Local Women Leaders!</a:t>
            </a:r>
          </a:p>
        </p:txBody>
      </p:sp>
    </p:spTree>
    <p:extLst>
      <p:ext uri="{BB962C8B-B14F-4D97-AF65-F5344CB8AC3E}">
        <p14:creationId xmlns:p14="http://schemas.microsoft.com/office/powerpoint/2010/main" val="183886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2800" dirty="0">
                <a:solidFill>
                  <a:srgbClr val="660066"/>
                </a:solidFill>
              </a:rPr>
              <a:t>Women’s History</a:t>
            </a:r>
            <a:br>
              <a:rPr lang="en-US" altLang="en-US" sz="2800" dirty="0">
                <a:solidFill>
                  <a:srgbClr val="660066"/>
                </a:solidFill>
              </a:rPr>
            </a:br>
            <a:r>
              <a:rPr lang="en-US" altLang="en-US" sz="2800" dirty="0">
                <a:solidFill>
                  <a:srgbClr val="660066"/>
                </a:solidFill>
              </a:rPr>
              <a:t>Month 2023</a:t>
            </a:r>
          </a:p>
        </p:txBody>
      </p:sp>
      <p:sp>
        <p:nvSpPr>
          <p:cNvPr id="3075" name="Rectangle 3"/>
          <p:cNvSpPr>
            <a:spLocks noGrp="1" noChangeArrowheads="1"/>
          </p:cNvSpPr>
          <p:nvPr>
            <p:ph type="body" idx="1"/>
          </p:nvPr>
        </p:nvSpPr>
        <p:spPr>
          <a:xfrm>
            <a:off x="304800" y="5344396"/>
            <a:ext cx="5334000" cy="1295401"/>
          </a:xfrm>
        </p:spPr>
        <p:txBody>
          <a:bodyPr/>
          <a:lstStyle/>
          <a:p>
            <a:pPr marL="0" indent="0">
              <a:buNone/>
            </a:pPr>
            <a:r>
              <a:rPr lang="en-US" altLang="en-US" sz="3600" dirty="0">
                <a:solidFill>
                  <a:schemeClr val="bg1"/>
                </a:solidFill>
              </a:rPr>
              <a:t>Lois </a:t>
            </a:r>
            <a:r>
              <a:rPr lang="en-US" altLang="en-US" sz="3600" dirty="0" err="1">
                <a:solidFill>
                  <a:schemeClr val="bg1"/>
                </a:solidFill>
              </a:rPr>
              <a:t>Hubanks</a:t>
            </a:r>
            <a:endParaRPr lang="en-US" altLang="en-US" sz="3600" dirty="0">
              <a:solidFill>
                <a:schemeClr val="bg1"/>
              </a:solidFill>
            </a:endParaRPr>
          </a:p>
          <a:p>
            <a:pPr marL="0" indent="0">
              <a:buNone/>
            </a:pPr>
            <a:r>
              <a:rPr lang="en-US" altLang="en-US" sz="3600" dirty="0">
                <a:solidFill>
                  <a:schemeClr val="bg1"/>
                </a:solidFill>
              </a:rPr>
              <a:t>District One</a:t>
            </a:r>
          </a:p>
          <a:p>
            <a:pPr marL="0" indent="0">
              <a:buNone/>
            </a:pPr>
            <a:endParaRPr lang="en-US" altLang="en-US" sz="4000" dirty="0">
              <a:solidFill>
                <a:schemeClr val="bg1"/>
              </a:solidFill>
            </a:endParaRPr>
          </a:p>
        </p:txBody>
      </p:sp>
      <p:pic>
        <p:nvPicPr>
          <p:cNvPr id="5" name="Picture 4" descr=" ">
            <a:extLst>
              <a:ext uri="{FF2B5EF4-FFF2-40B4-BE49-F238E27FC236}">
                <a16:creationId xmlns:a16="http://schemas.microsoft.com/office/drawing/2014/main" id="{8A63ECDA-769B-4180-A1C2-CAFE8ABC72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1562100"/>
            <a:ext cx="3672840" cy="3782296"/>
          </a:xfrm>
          <a:prstGeom prst="rect">
            <a:avLst/>
          </a:prstGeom>
          <a:noFill/>
          <a:ln>
            <a:noFill/>
          </a:ln>
        </p:spPr>
      </p:pic>
    </p:spTree>
    <p:extLst>
      <p:ext uri="{BB962C8B-B14F-4D97-AF65-F5344CB8AC3E}">
        <p14:creationId xmlns:p14="http://schemas.microsoft.com/office/powerpoint/2010/main" val="258815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2800" dirty="0">
                <a:solidFill>
                  <a:srgbClr val="660066"/>
                </a:solidFill>
              </a:rPr>
              <a:t>Women’s History</a:t>
            </a:r>
            <a:br>
              <a:rPr lang="en-US" altLang="en-US" sz="2800" dirty="0">
                <a:solidFill>
                  <a:srgbClr val="660066"/>
                </a:solidFill>
              </a:rPr>
            </a:br>
            <a:r>
              <a:rPr lang="en-US" altLang="en-US" sz="2800" dirty="0">
                <a:solidFill>
                  <a:srgbClr val="660066"/>
                </a:solidFill>
              </a:rPr>
              <a:t>Month 2023</a:t>
            </a:r>
          </a:p>
        </p:txBody>
      </p:sp>
      <p:sp>
        <p:nvSpPr>
          <p:cNvPr id="3075" name="Rectangle 3"/>
          <p:cNvSpPr>
            <a:spLocks noGrp="1" noChangeArrowheads="1"/>
          </p:cNvSpPr>
          <p:nvPr>
            <p:ph type="body" idx="1"/>
          </p:nvPr>
        </p:nvSpPr>
        <p:spPr>
          <a:xfrm>
            <a:off x="228600" y="4911818"/>
            <a:ext cx="4419600" cy="1752600"/>
          </a:xfrm>
        </p:spPr>
        <p:txBody>
          <a:bodyPr/>
          <a:lstStyle/>
          <a:p>
            <a:pPr marL="0" indent="0">
              <a:buNone/>
            </a:pPr>
            <a:r>
              <a:rPr lang="en-US" altLang="en-US" sz="3600" dirty="0">
                <a:solidFill>
                  <a:schemeClr val="bg1"/>
                </a:solidFill>
              </a:rPr>
              <a:t>Lisa Shaw</a:t>
            </a:r>
          </a:p>
          <a:p>
            <a:pPr marL="0" indent="0">
              <a:buNone/>
            </a:pPr>
            <a:r>
              <a:rPr lang="en-US" altLang="en-US" sz="3600" dirty="0">
                <a:solidFill>
                  <a:schemeClr val="bg1"/>
                </a:solidFill>
              </a:rPr>
              <a:t>District Two</a:t>
            </a:r>
          </a:p>
        </p:txBody>
      </p:sp>
      <p:pic>
        <p:nvPicPr>
          <p:cNvPr id="4" name="Picture 3" descr="A person with blonde hair&#10;&#10;Description automatically generated with medium confidence">
            <a:extLst>
              <a:ext uri="{FF2B5EF4-FFF2-40B4-BE49-F238E27FC236}">
                <a16:creationId xmlns:a16="http://schemas.microsoft.com/office/drawing/2014/main" id="{F37C6489-F5B4-4405-882E-6810117ABF23}"/>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419600" y="1643931"/>
            <a:ext cx="3124200" cy="4118787"/>
          </a:xfrm>
          <a:prstGeom prst="rect">
            <a:avLst/>
          </a:prstGeom>
          <a:noFill/>
          <a:ln>
            <a:noFill/>
          </a:ln>
        </p:spPr>
      </p:pic>
    </p:spTree>
    <p:extLst>
      <p:ext uri="{BB962C8B-B14F-4D97-AF65-F5344CB8AC3E}">
        <p14:creationId xmlns:p14="http://schemas.microsoft.com/office/powerpoint/2010/main" val="39419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2800" dirty="0">
                <a:solidFill>
                  <a:srgbClr val="660066"/>
                </a:solidFill>
              </a:rPr>
              <a:t>Women’s History</a:t>
            </a:r>
            <a:br>
              <a:rPr lang="en-US" altLang="en-US" sz="2800" dirty="0">
                <a:solidFill>
                  <a:srgbClr val="660066"/>
                </a:solidFill>
              </a:rPr>
            </a:br>
            <a:r>
              <a:rPr lang="en-US" altLang="en-US" sz="2800" dirty="0">
                <a:solidFill>
                  <a:srgbClr val="660066"/>
                </a:solidFill>
              </a:rPr>
              <a:t>Month 2023</a:t>
            </a:r>
          </a:p>
        </p:txBody>
      </p:sp>
      <p:sp>
        <p:nvSpPr>
          <p:cNvPr id="3075" name="Rectangle 3"/>
          <p:cNvSpPr>
            <a:spLocks noGrp="1" noChangeArrowheads="1"/>
          </p:cNvSpPr>
          <p:nvPr>
            <p:ph type="body" idx="1"/>
          </p:nvPr>
        </p:nvSpPr>
        <p:spPr>
          <a:xfrm>
            <a:off x="304799" y="5029201"/>
            <a:ext cx="4267200" cy="1676400"/>
          </a:xfrm>
        </p:spPr>
        <p:txBody>
          <a:bodyPr/>
          <a:lstStyle/>
          <a:p>
            <a:pPr marL="0" indent="0">
              <a:buNone/>
            </a:pPr>
            <a:r>
              <a:rPr lang="en-US" altLang="en-US" sz="3600" dirty="0">
                <a:solidFill>
                  <a:schemeClr val="bg1"/>
                </a:solidFill>
              </a:rPr>
              <a:t>Michelle Brown</a:t>
            </a:r>
          </a:p>
          <a:p>
            <a:pPr marL="0" indent="0">
              <a:buNone/>
            </a:pPr>
            <a:r>
              <a:rPr lang="en-US" altLang="en-US" sz="3600" dirty="0">
                <a:solidFill>
                  <a:schemeClr val="bg1"/>
                </a:solidFill>
              </a:rPr>
              <a:t>District Three</a:t>
            </a:r>
          </a:p>
        </p:txBody>
      </p:sp>
      <p:pic>
        <p:nvPicPr>
          <p:cNvPr id="4" name="Picture 3">
            <a:extLst>
              <a:ext uri="{FF2B5EF4-FFF2-40B4-BE49-F238E27FC236}">
                <a16:creationId xmlns:a16="http://schemas.microsoft.com/office/drawing/2014/main" id="{88AC56D4-6A07-401E-9E75-FF63DF7CA208}"/>
              </a:ext>
            </a:extLst>
          </p:cNvPr>
          <p:cNvPicPr>
            <a:picLocks noChangeAspect="1"/>
          </p:cNvPicPr>
          <p:nvPr/>
        </p:nvPicPr>
        <p:blipFill>
          <a:blip r:embed="rId3"/>
          <a:stretch>
            <a:fillRect/>
          </a:stretch>
        </p:blipFill>
        <p:spPr>
          <a:xfrm>
            <a:off x="4190999" y="1447801"/>
            <a:ext cx="3942311" cy="3962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2800" dirty="0">
                <a:solidFill>
                  <a:srgbClr val="660066"/>
                </a:solidFill>
              </a:rPr>
              <a:t>Women’s History</a:t>
            </a:r>
            <a:br>
              <a:rPr lang="en-US" altLang="en-US" sz="2800" dirty="0">
                <a:solidFill>
                  <a:srgbClr val="660066"/>
                </a:solidFill>
              </a:rPr>
            </a:br>
            <a:r>
              <a:rPr lang="en-US" altLang="en-US" sz="2800" dirty="0">
                <a:solidFill>
                  <a:srgbClr val="660066"/>
                </a:solidFill>
              </a:rPr>
              <a:t>Month 2023</a:t>
            </a:r>
          </a:p>
        </p:txBody>
      </p:sp>
      <p:sp>
        <p:nvSpPr>
          <p:cNvPr id="3075" name="Rectangle 3"/>
          <p:cNvSpPr>
            <a:spLocks noGrp="1" noChangeArrowheads="1"/>
          </p:cNvSpPr>
          <p:nvPr>
            <p:ph type="body" idx="1"/>
          </p:nvPr>
        </p:nvSpPr>
        <p:spPr>
          <a:xfrm>
            <a:off x="152400" y="4838700"/>
            <a:ext cx="8229600" cy="1295400"/>
          </a:xfrm>
        </p:spPr>
        <p:txBody>
          <a:bodyPr/>
          <a:lstStyle/>
          <a:p>
            <a:pPr marL="0" indent="0">
              <a:buNone/>
            </a:pPr>
            <a:r>
              <a:rPr lang="en-US" altLang="en-US" sz="3600" dirty="0">
                <a:solidFill>
                  <a:schemeClr val="bg1"/>
                </a:solidFill>
              </a:rPr>
              <a:t>Pauline Hershey</a:t>
            </a:r>
          </a:p>
          <a:p>
            <a:pPr marL="0" indent="0">
              <a:buNone/>
            </a:pPr>
            <a:r>
              <a:rPr lang="en-US" altLang="en-US" sz="3600" dirty="0">
                <a:solidFill>
                  <a:schemeClr val="bg1"/>
                </a:solidFill>
              </a:rPr>
              <a:t>District Four</a:t>
            </a:r>
          </a:p>
        </p:txBody>
      </p:sp>
      <p:pic>
        <p:nvPicPr>
          <p:cNvPr id="4" name="Picture 3">
            <a:extLst>
              <a:ext uri="{FF2B5EF4-FFF2-40B4-BE49-F238E27FC236}">
                <a16:creationId xmlns:a16="http://schemas.microsoft.com/office/drawing/2014/main" id="{EE0CBD57-A21A-41DC-BCC5-7C9FD0466AA3}"/>
              </a:ext>
            </a:extLst>
          </p:cNvPr>
          <p:cNvPicPr>
            <a:picLocks noChangeAspect="1"/>
          </p:cNvPicPr>
          <p:nvPr/>
        </p:nvPicPr>
        <p:blipFill>
          <a:blip r:embed="rId3"/>
          <a:stretch>
            <a:fillRect/>
          </a:stretch>
        </p:blipFill>
        <p:spPr>
          <a:xfrm>
            <a:off x="3505200" y="1431868"/>
            <a:ext cx="4419600" cy="4667596"/>
          </a:xfrm>
          <a:prstGeom prst="rect">
            <a:avLst/>
          </a:prstGeom>
        </p:spPr>
      </p:pic>
    </p:spTree>
    <p:extLst>
      <p:ext uri="{BB962C8B-B14F-4D97-AF65-F5344CB8AC3E}">
        <p14:creationId xmlns:p14="http://schemas.microsoft.com/office/powerpoint/2010/main" val="156711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2800" dirty="0">
                <a:solidFill>
                  <a:srgbClr val="660066"/>
                </a:solidFill>
              </a:rPr>
              <a:t>Women’s History</a:t>
            </a:r>
            <a:br>
              <a:rPr lang="en-US" altLang="en-US" sz="2800" dirty="0">
                <a:solidFill>
                  <a:srgbClr val="660066"/>
                </a:solidFill>
              </a:rPr>
            </a:br>
            <a:r>
              <a:rPr lang="en-US" altLang="en-US" sz="2800" dirty="0">
                <a:solidFill>
                  <a:srgbClr val="660066"/>
                </a:solidFill>
              </a:rPr>
              <a:t>Month 2023</a:t>
            </a:r>
          </a:p>
        </p:txBody>
      </p:sp>
      <p:sp>
        <p:nvSpPr>
          <p:cNvPr id="3075" name="Rectangle 3"/>
          <p:cNvSpPr>
            <a:spLocks noGrp="1" noChangeArrowheads="1"/>
          </p:cNvSpPr>
          <p:nvPr>
            <p:ph type="body" idx="1"/>
          </p:nvPr>
        </p:nvSpPr>
        <p:spPr>
          <a:xfrm>
            <a:off x="228600" y="4648200"/>
            <a:ext cx="4876800" cy="1964933"/>
          </a:xfrm>
        </p:spPr>
        <p:txBody>
          <a:bodyPr/>
          <a:lstStyle/>
          <a:p>
            <a:pPr marL="0" indent="0">
              <a:buNone/>
            </a:pPr>
            <a:r>
              <a:rPr lang="en-US" altLang="en-US" sz="3600" dirty="0">
                <a:solidFill>
                  <a:schemeClr val="bg1"/>
                </a:solidFill>
              </a:rPr>
              <a:t>Parveen Sandhu</a:t>
            </a:r>
          </a:p>
          <a:p>
            <a:pPr marL="0" indent="0">
              <a:buNone/>
            </a:pPr>
            <a:r>
              <a:rPr lang="en-US" altLang="en-US" sz="3600" dirty="0">
                <a:solidFill>
                  <a:schemeClr val="bg1"/>
                </a:solidFill>
              </a:rPr>
              <a:t>District Five</a:t>
            </a:r>
          </a:p>
        </p:txBody>
      </p:sp>
      <p:pic>
        <p:nvPicPr>
          <p:cNvPr id="4" name="Picture 3" descr="Parveen Sandhu">
            <a:extLst>
              <a:ext uri="{FF2B5EF4-FFF2-40B4-BE49-F238E27FC236}">
                <a16:creationId xmlns:a16="http://schemas.microsoft.com/office/drawing/2014/main" id="{093927CC-A48A-4BC3-ABBD-A07268608A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3857" y="2209800"/>
            <a:ext cx="3048000" cy="3725666"/>
          </a:xfrm>
          <a:prstGeom prst="rect">
            <a:avLst/>
          </a:prstGeom>
          <a:noFill/>
          <a:ln>
            <a:noFill/>
          </a:ln>
        </p:spPr>
      </p:pic>
    </p:spTree>
    <p:extLst>
      <p:ext uri="{BB962C8B-B14F-4D97-AF65-F5344CB8AC3E}">
        <p14:creationId xmlns:p14="http://schemas.microsoft.com/office/powerpoint/2010/main" val="1279982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2800" dirty="0">
                <a:solidFill>
                  <a:srgbClr val="660066"/>
                </a:solidFill>
              </a:rPr>
              <a:t>Women’s History</a:t>
            </a:r>
            <a:br>
              <a:rPr lang="en-US" altLang="en-US" sz="2800" dirty="0">
                <a:solidFill>
                  <a:srgbClr val="660066"/>
                </a:solidFill>
              </a:rPr>
            </a:br>
            <a:r>
              <a:rPr lang="en-US" altLang="en-US" sz="2800" dirty="0">
                <a:solidFill>
                  <a:srgbClr val="660066"/>
                </a:solidFill>
              </a:rPr>
              <a:t>Month 2023</a:t>
            </a:r>
          </a:p>
        </p:txBody>
      </p:sp>
      <p:sp>
        <p:nvSpPr>
          <p:cNvPr id="3075" name="Rectangle 3"/>
          <p:cNvSpPr>
            <a:spLocks noGrp="1" noChangeArrowheads="1"/>
          </p:cNvSpPr>
          <p:nvPr>
            <p:ph type="body" idx="1"/>
          </p:nvPr>
        </p:nvSpPr>
        <p:spPr>
          <a:xfrm>
            <a:off x="17929" y="5600581"/>
            <a:ext cx="9126071" cy="800219"/>
          </a:xfrm>
        </p:spPr>
        <p:txBody>
          <a:bodyPr/>
          <a:lstStyle/>
          <a:p>
            <a:pPr marL="0" indent="0" algn="ctr">
              <a:buNone/>
            </a:pPr>
            <a:r>
              <a:rPr lang="en-US" dirty="0">
                <a:solidFill>
                  <a:schemeClr val="bg1"/>
                </a:solidFill>
                <a:effectLst/>
                <a:latin typeface="+mn-lt"/>
                <a:ea typeface="Times New Roman" panose="02020603050405020304" pitchFamily="18" charset="0"/>
              </a:rPr>
              <a:t>Lieutenant Martinez</a:t>
            </a:r>
          </a:p>
          <a:p>
            <a:pPr marL="0" indent="0" algn="ctr">
              <a:buNone/>
            </a:pPr>
            <a:r>
              <a:rPr lang="en-US" altLang="en-US" dirty="0">
                <a:solidFill>
                  <a:schemeClr val="bg1"/>
                </a:solidFill>
              </a:rPr>
              <a:t>NAS Lemoore Female Aviators</a:t>
            </a:r>
          </a:p>
        </p:txBody>
      </p:sp>
      <p:pic>
        <p:nvPicPr>
          <p:cNvPr id="2" name="Picture 1">
            <a:extLst>
              <a:ext uri="{FF2B5EF4-FFF2-40B4-BE49-F238E27FC236}">
                <a16:creationId xmlns:a16="http://schemas.microsoft.com/office/drawing/2014/main" id="{43907555-95A3-4C78-9598-F92B89D1524C}"/>
              </a:ext>
            </a:extLst>
          </p:cNvPr>
          <p:cNvPicPr>
            <a:picLocks noChangeAspect="1"/>
          </p:cNvPicPr>
          <p:nvPr/>
        </p:nvPicPr>
        <p:blipFill>
          <a:blip r:embed="rId3"/>
          <a:stretch>
            <a:fillRect/>
          </a:stretch>
        </p:blipFill>
        <p:spPr>
          <a:xfrm>
            <a:off x="304800" y="2057400"/>
            <a:ext cx="8568397" cy="3098491"/>
          </a:xfrm>
          <a:prstGeom prst="rect">
            <a:avLst/>
          </a:prstGeom>
        </p:spPr>
      </p:pic>
      <p:pic>
        <p:nvPicPr>
          <p:cNvPr id="1026" name="Picture 2" descr="U.S. Navy F/A-18F Super Hornet – 2023 CenterPoint Energy Dayton Air Show">
            <a:extLst>
              <a:ext uri="{FF2B5EF4-FFF2-40B4-BE49-F238E27FC236}">
                <a16:creationId xmlns:a16="http://schemas.microsoft.com/office/drawing/2014/main" id="{8634D5DD-7E84-4B9D-BF11-96903A9B88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292224"/>
            <a:ext cx="8572500" cy="430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94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2800" dirty="0">
                <a:solidFill>
                  <a:srgbClr val="660066"/>
                </a:solidFill>
              </a:rPr>
              <a:t>Women’s History</a:t>
            </a:r>
            <a:br>
              <a:rPr lang="en-US" altLang="en-US" sz="2800" dirty="0">
                <a:solidFill>
                  <a:srgbClr val="660066"/>
                </a:solidFill>
              </a:rPr>
            </a:br>
            <a:r>
              <a:rPr lang="en-US" altLang="en-US" sz="2800" dirty="0">
                <a:solidFill>
                  <a:srgbClr val="660066"/>
                </a:solidFill>
              </a:rPr>
              <a:t>Month 2023</a:t>
            </a:r>
          </a:p>
        </p:txBody>
      </p:sp>
      <p:sp>
        <p:nvSpPr>
          <p:cNvPr id="3075" name="Rectangle 3"/>
          <p:cNvSpPr>
            <a:spLocks noGrp="1" noChangeArrowheads="1"/>
          </p:cNvSpPr>
          <p:nvPr>
            <p:ph type="body" idx="1"/>
          </p:nvPr>
        </p:nvSpPr>
        <p:spPr>
          <a:xfrm>
            <a:off x="17929" y="5600581"/>
            <a:ext cx="9126071" cy="800219"/>
          </a:xfrm>
        </p:spPr>
        <p:txBody>
          <a:bodyPr/>
          <a:lstStyle/>
          <a:p>
            <a:pPr marL="0" indent="0" algn="ctr">
              <a:buNone/>
            </a:pPr>
            <a:r>
              <a:rPr lang="en-US" dirty="0">
                <a:solidFill>
                  <a:schemeClr val="bg1"/>
                </a:solidFill>
                <a:effectLst/>
                <a:latin typeface="+mn-lt"/>
                <a:ea typeface="Times New Roman" panose="02020603050405020304" pitchFamily="18" charset="0"/>
              </a:rPr>
              <a:t>Lieutenant Rudolph</a:t>
            </a:r>
          </a:p>
          <a:p>
            <a:pPr marL="0" indent="0" algn="ctr">
              <a:buNone/>
            </a:pPr>
            <a:r>
              <a:rPr lang="en-US" altLang="en-US" dirty="0">
                <a:solidFill>
                  <a:schemeClr val="bg1"/>
                </a:solidFill>
              </a:rPr>
              <a:t>NAS Lemoore Female Aviators</a:t>
            </a:r>
          </a:p>
        </p:txBody>
      </p:sp>
      <p:pic>
        <p:nvPicPr>
          <p:cNvPr id="2" name="Picture 1">
            <a:extLst>
              <a:ext uri="{FF2B5EF4-FFF2-40B4-BE49-F238E27FC236}">
                <a16:creationId xmlns:a16="http://schemas.microsoft.com/office/drawing/2014/main" id="{43907555-95A3-4C78-9598-F92B89D1524C}"/>
              </a:ext>
            </a:extLst>
          </p:cNvPr>
          <p:cNvPicPr>
            <a:picLocks noChangeAspect="1"/>
          </p:cNvPicPr>
          <p:nvPr/>
        </p:nvPicPr>
        <p:blipFill>
          <a:blip r:embed="rId3"/>
          <a:stretch>
            <a:fillRect/>
          </a:stretch>
        </p:blipFill>
        <p:spPr>
          <a:xfrm>
            <a:off x="304800" y="1376278"/>
            <a:ext cx="8568397" cy="4110122"/>
          </a:xfrm>
          <a:prstGeom prst="rect">
            <a:avLst/>
          </a:prstGeom>
        </p:spPr>
      </p:pic>
    </p:spTree>
    <p:extLst>
      <p:ext uri="{BB962C8B-B14F-4D97-AF65-F5344CB8AC3E}">
        <p14:creationId xmlns:p14="http://schemas.microsoft.com/office/powerpoint/2010/main" val="1933191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2800" dirty="0">
                <a:solidFill>
                  <a:srgbClr val="660066"/>
                </a:solidFill>
              </a:rPr>
              <a:t>Women’s History</a:t>
            </a:r>
            <a:br>
              <a:rPr lang="en-US" altLang="en-US" sz="2800" dirty="0">
                <a:solidFill>
                  <a:srgbClr val="660066"/>
                </a:solidFill>
              </a:rPr>
            </a:br>
            <a:r>
              <a:rPr lang="en-US" altLang="en-US" sz="2800" dirty="0">
                <a:solidFill>
                  <a:srgbClr val="660066"/>
                </a:solidFill>
              </a:rPr>
              <a:t>Month 2023</a:t>
            </a:r>
          </a:p>
        </p:txBody>
      </p:sp>
      <p:sp>
        <p:nvSpPr>
          <p:cNvPr id="3075" name="Rectangle 3"/>
          <p:cNvSpPr>
            <a:spLocks noGrp="1" noChangeArrowheads="1"/>
          </p:cNvSpPr>
          <p:nvPr>
            <p:ph type="body" idx="1"/>
          </p:nvPr>
        </p:nvSpPr>
        <p:spPr>
          <a:xfrm>
            <a:off x="17929" y="5600581"/>
            <a:ext cx="9126071" cy="800219"/>
          </a:xfrm>
        </p:spPr>
        <p:txBody>
          <a:bodyPr/>
          <a:lstStyle/>
          <a:p>
            <a:pPr marL="0" indent="0" algn="ctr">
              <a:buNone/>
            </a:pPr>
            <a:r>
              <a:rPr lang="en-US" dirty="0">
                <a:solidFill>
                  <a:schemeClr val="bg1"/>
                </a:solidFill>
                <a:effectLst/>
                <a:latin typeface="+mn-lt"/>
                <a:ea typeface="Times New Roman" panose="02020603050405020304" pitchFamily="18" charset="0"/>
              </a:rPr>
              <a:t>Lieutenant Ash</a:t>
            </a:r>
          </a:p>
          <a:p>
            <a:pPr marL="0" indent="0" algn="ctr">
              <a:buNone/>
            </a:pPr>
            <a:r>
              <a:rPr lang="en-US" altLang="en-US" dirty="0">
                <a:solidFill>
                  <a:schemeClr val="bg1"/>
                </a:solidFill>
              </a:rPr>
              <a:t>NAS Lemoore Female Aviators</a:t>
            </a:r>
          </a:p>
        </p:txBody>
      </p:sp>
      <p:pic>
        <p:nvPicPr>
          <p:cNvPr id="2050" name="Picture 2" descr="F/A-18E/F Super Hornet - Naval Technology">
            <a:extLst>
              <a:ext uri="{FF2B5EF4-FFF2-40B4-BE49-F238E27FC236}">
                <a16:creationId xmlns:a16="http://schemas.microsoft.com/office/drawing/2014/main" id="{48F0F8CE-E929-4087-B423-EDE252999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30579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63560"/>
      </p:ext>
    </p:extLst>
  </p:cSld>
  <p:clrMapOvr>
    <a:masterClrMapping/>
  </p:clrMapOvr>
</p:sld>
</file>

<file path=ppt/theme/theme1.xml><?xml version="1.0" encoding="utf-8"?>
<a:theme xmlns:a="http://schemas.openxmlformats.org/drawingml/2006/main" name="Presentation on product or service">
  <a:themeElements>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Presentation on product or serv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esentation on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esentation on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Presentation on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Presentation on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Presentation on product or service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Presentation on product or service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Women's History Month presentation</Template>
  <TotalTime>809</TotalTime>
  <Words>3093</Words>
  <Application>Microsoft Office PowerPoint</Application>
  <PresentationFormat>On-screen Show (4:3)</PresentationFormat>
  <Paragraphs>190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Gill Sans MT</vt:lpstr>
      <vt:lpstr>Lato</vt:lpstr>
      <vt:lpstr>Roboto</vt:lpstr>
      <vt:lpstr>Times New Roman</vt:lpstr>
      <vt:lpstr>Presentation on product or service</vt:lpstr>
      <vt:lpstr>PowerPoint Presentation</vt:lpstr>
      <vt:lpstr>Women’s History Month 2023</vt:lpstr>
      <vt:lpstr>Women’s History Month 2023</vt:lpstr>
      <vt:lpstr>Women’s History Month 2023</vt:lpstr>
      <vt:lpstr>Women’s History Month 2023</vt:lpstr>
      <vt:lpstr>Women’s History Month 2023</vt:lpstr>
      <vt:lpstr>Women’s History Month 2023</vt:lpstr>
      <vt:lpstr>Women’s History Month 2023</vt:lpstr>
      <vt:lpstr>Women’s History Month 2023</vt:lpstr>
      <vt:lpstr>Women’s History Month 2023</vt:lpstr>
      <vt:lpstr>Women’s History Month 2023</vt:lpstr>
    </vt:vector>
  </TitlesOfParts>
  <Manager/>
  <Company>County of Kings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HISTORY MONTH 2021</dc:title>
  <dc:subject/>
  <dc:creator>Poots, Sarah</dc:creator>
  <cp:keywords/>
  <dc:description/>
  <cp:lastModifiedBy>Scheffel, Melissa</cp:lastModifiedBy>
  <cp:revision>87</cp:revision>
  <cp:lastPrinted>2021-03-23T15:45:27Z</cp:lastPrinted>
  <dcterms:created xsi:type="dcterms:W3CDTF">2021-03-16T16:34:35Z</dcterms:created>
  <dcterms:modified xsi:type="dcterms:W3CDTF">2023-03-21T15:28:56Z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TC101077641033</vt:lpwstr>
  </property>
</Properties>
</file>